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Roboto Slab" panose="020B0604020202020204" charset="0"/>
      <p:regular r:id="rId28"/>
      <p:bold r:id="rId29"/>
    </p:embeddedFont>
    <p:embeddedFont>
      <p:font typeface="Roboto"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869" autoAdjust="0"/>
  </p:normalViewPr>
  <p:slideViewPr>
    <p:cSldViewPr snapToGrid="0">
      <p:cViewPr varScale="1">
        <p:scale>
          <a:sx n="73" d="100"/>
          <a:sy n="73" d="100"/>
        </p:scale>
        <p:origin x="112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400550"/>
            <a:ext cx="5486400" cy="3600600"/>
          </a:xfrm>
          <a:prstGeom prst="rect">
            <a:avLst/>
          </a:prstGeom>
          <a:noFill/>
          <a:ln>
            <a:noFill/>
          </a:ln>
        </p:spPr>
        <p:txBody>
          <a:bodyPr lIns="91425" tIns="91425" rIns="91425" bIns="91425" anchor="ctr" anchorCtr="0">
            <a:noAutofit/>
          </a:bodyPr>
          <a:lstStyle/>
          <a:p>
            <a:pPr lvl="0" rtl="0">
              <a:spcBef>
                <a:spcPts val="0"/>
              </a:spcBef>
              <a:buNone/>
            </a:pPr>
            <a:endParaRPr/>
          </a:p>
        </p:txBody>
      </p:sp>
      <p:sp>
        <p:nvSpPr>
          <p:cNvPr id="245" name="Shape 245"/>
          <p:cNvSpPr txBox="1">
            <a:spLocks noGrp="1"/>
          </p:cNvSpPr>
          <p:nvPr>
            <p:ph type="sldNum" idx="12"/>
          </p:nvPr>
        </p:nvSpPr>
        <p:spPr>
          <a:xfrm>
            <a:off x="3884612" y="8685213"/>
            <a:ext cx="2971800" cy="458700"/>
          </a:xfrm>
          <a:prstGeom prst="rect">
            <a:avLst/>
          </a:prstGeom>
          <a:noFill/>
          <a:ln>
            <a:noFill/>
          </a:ln>
        </p:spPr>
        <p:txBody>
          <a:bodyPr lIns="91425" tIns="91425" rIns="91425" bIns="91425" anchor="ctr" anchorCtr="0">
            <a:noAutofit/>
          </a:bodyPr>
          <a:lstStyle/>
          <a:p>
            <a:pPr lvl="0" rtl="0">
              <a:spcBef>
                <a:spcPts val="0"/>
              </a:spcBef>
              <a:buClr>
                <a:srgbClr val="000000"/>
              </a:buClr>
              <a:buFont typeface="Arial"/>
              <a:buNone/>
            </a:pPr>
            <a:fld id="{00000000-1234-1234-1234-123412341234}" type="slidenum">
              <a:rPr lang="en"/>
              <a:t>18</a:t>
            </a:fld>
            <a:endParaRPr lang="e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b="1" dirty="0" smtClean="0"/>
              <a:t>Current Limitation:</a:t>
            </a:r>
          </a:p>
          <a:p>
            <a:pPr marL="171450" lvl="0" indent="-171450">
              <a:spcBef>
                <a:spcPts val="0"/>
              </a:spcBef>
              <a:buFont typeface="Arial" panose="020B0604020202020204" pitchFamily="34" charset="0"/>
              <a:buChar char="•"/>
            </a:pPr>
            <a:r>
              <a:rPr lang="en-US" dirty="0" smtClean="0"/>
              <a:t>Works in well light interior.</a:t>
            </a:r>
          </a:p>
          <a:p>
            <a:pPr marL="171450" lvl="0" indent="-171450">
              <a:spcBef>
                <a:spcPts val="0"/>
              </a:spcBef>
              <a:buFont typeface="Arial" panose="020B0604020202020204" pitchFamily="34" charset="0"/>
              <a:buChar char="•"/>
            </a:pPr>
            <a:r>
              <a:rPr lang="en-US" dirty="0" smtClean="0"/>
              <a:t>Fault</a:t>
            </a:r>
            <a:r>
              <a:rPr lang="en-US" baseline="0" dirty="0" smtClean="0"/>
              <a:t> Tolerance need to be introduced.</a:t>
            </a:r>
          </a:p>
          <a:p>
            <a:pPr marL="171450" lvl="0" indent="-171450">
              <a:spcBef>
                <a:spcPts val="0"/>
              </a:spcBef>
              <a:buFont typeface="Arial" panose="020B0604020202020204" pitchFamily="34" charset="0"/>
              <a:buChar char="•"/>
            </a:pPr>
            <a:r>
              <a:rPr lang="en-US" baseline="0" dirty="0" smtClean="0"/>
              <a:t>Make it fast for real time processing.</a:t>
            </a:r>
          </a:p>
          <a:p>
            <a:pPr marL="171450" lvl="0" indent="-171450">
              <a:spcBef>
                <a:spcPts val="0"/>
              </a:spcBef>
              <a:buFont typeface="Arial" panose="020B0604020202020204" pitchFamily="34" charset="0"/>
              <a:buChar char="•"/>
            </a:pPr>
            <a:r>
              <a:rPr lang="en-US" baseline="0" dirty="0" smtClean="0"/>
              <a:t>Can be integrated with Distance sensor to make more reliable decisions.</a:t>
            </a:r>
          </a:p>
          <a:p>
            <a:pPr marL="171450" lvl="0" indent="-171450">
              <a:spcBef>
                <a:spcPts val="0"/>
              </a:spcBef>
              <a:buFont typeface="Arial" panose="020B0604020202020204" pitchFamily="34" charset="0"/>
              <a:buChar char="•"/>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Current Limitation:</a:t>
            </a:r>
          </a:p>
          <a:p>
            <a:pPr marL="171450" indent="-171450">
              <a:buFont typeface="Arial" panose="020B0604020202020204" pitchFamily="34" charset="0"/>
              <a:buChar char="•"/>
            </a:pPr>
            <a:r>
              <a:rPr lang="en-US" dirty="0" smtClean="0"/>
              <a:t>Can Track only single person in a frame , Fail when multiple human detected.</a:t>
            </a:r>
          </a:p>
          <a:p>
            <a:pPr marL="171450" indent="-171450">
              <a:buFont typeface="Arial" panose="020B0604020202020204" pitchFamily="34" charset="0"/>
              <a:buChar char="•"/>
            </a:pPr>
            <a:r>
              <a:rPr lang="en-US" dirty="0" smtClean="0"/>
              <a:t>Have to introduce Fault tolerance method.</a:t>
            </a:r>
          </a:p>
          <a:p>
            <a:pPr marL="171450" indent="-171450">
              <a:buFont typeface="Arial" panose="020B0604020202020204" pitchFamily="34" charset="0"/>
              <a:buChar char="•"/>
            </a:pPr>
            <a:r>
              <a:rPr lang="en-US" dirty="0" smtClean="0"/>
              <a:t>Currently</a:t>
            </a:r>
            <a:r>
              <a:rPr lang="en-US" baseline="0" dirty="0" smtClean="0"/>
              <a:t> only left and right Yaw capable, need to input more logic for other movements.</a:t>
            </a:r>
          </a:p>
          <a:p>
            <a:pPr marL="171450" indent="-171450">
              <a:buFont typeface="Arial" panose="020B0604020202020204" pitchFamily="34" charset="0"/>
              <a:buChar char="•"/>
            </a:pPr>
            <a:r>
              <a:rPr lang="en-US" dirty="0" smtClean="0"/>
              <a:t>Integration</a:t>
            </a:r>
            <a:r>
              <a:rPr lang="en-US" baseline="0" dirty="0" smtClean="0"/>
              <a:t> with depth sensors to have added features can be done.</a:t>
            </a:r>
            <a:endParaRPr lang="en-US" dirty="0"/>
          </a:p>
        </p:txBody>
      </p:sp>
    </p:spTree>
    <p:extLst>
      <p:ext uri="{BB962C8B-B14F-4D97-AF65-F5344CB8AC3E}">
        <p14:creationId xmlns:p14="http://schemas.microsoft.com/office/powerpoint/2010/main" val="271122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304800" algn="just" rtl="0">
              <a:spcBef>
                <a:spcPts val="0"/>
              </a:spcBef>
              <a:buClr>
                <a:srgbClr val="000000"/>
              </a:buClr>
              <a:buSzPct val="100000"/>
              <a:buFont typeface="Times New Roman"/>
              <a:buAutoNum type="arabicPeriod"/>
            </a:pPr>
            <a:r>
              <a:rPr lang="en" sz="1200">
                <a:latin typeface="Times New Roman"/>
                <a:ea typeface="Times New Roman"/>
                <a:cs typeface="Times New Roman"/>
                <a:sym typeface="Times New Roman"/>
              </a:rPr>
              <a:t>Taking images with waypoint setting in different altitudes and if possible combine with some lower parts pictures or ground pictures for better details </a:t>
            </a:r>
          </a:p>
          <a:p>
            <a:pPr lvl="0" algn="just" rtl="0">
              <a:spcBef>
                <a:spcPts val="0"/>
              </a:spcBef>
              <a:buNone/>
            </a:pPr>
            <a:endParaRPr sz="1200">
              <a:latin typeface="Times New Roman"/>
              <a:ea typeface="Times New Roman"/>
              <a:cs typeface="Times New Roman"/>
              <a:sym typeface="Times New Roman"/>
            </a:endParaRPr>
          </a:p>
          <a:p>
            <a:pPr marL="457200" lvl="0" indent="-304800" algn="just" rtl="0">
              <a:spcBef>
                <a:spcPts val="0"/>
              </a:spcBef>
              <a:buClr>
                <a:srgbClr val="000000"/>
              </a:buClr>
              <a:buSzPct val="100000"/>
              <a:buFont typeface="Times New Roman"/>
              <a:buAutoNum type="arabicPeriod"/>
            </a:pPr>
            <a:r>
              <a:rPr lang="en" sz="1200">
                <a:latin typeface="Times New Roman"/>
                <a:ea typeface="Times New Roman"/>
                <a:cs typeface="Times New Roman"/>
                <a:sym typeface="Times New Roman"/>
              </a:rPr>
              <a:t>Stitch images together using Visual SFM software. This glues images together based on the image pair matches/pixel points.</a:t>
            </a:r>
          </a:p>
          <a:p>
            <a:pPr lvl="0" algn="just" rtl="0">
              <a:spcBef>
                <a:spcPts val="0"/>
              </a:spcBef>
              <a:buNone/>
            </a:pPr>
            <a:endParaRPr sz="1200">
              <a:latin typeface="Times New Roman"/>
              <a:ea typeface="Times New Roman"/>
              <a:cs typeface="Times New Roman"/>
              <a:sym typeface="Times New Roman"/>
            </a:endParaRPr>
          </a:p>
          <a:p>
            <a:pPr marL="457200" lvl="0" indent="-304800" algn="just" rtl="0">
              <a:spcBef>
                <a:spcPts val="0"/>
              </a:spcBef>
              <a:buClr>
                <a:srgbClr val="000000"/>
              </a:buClr>
              <a:buSzPct val="100000"/>
              <a:buFont typeface="Times New Roman"/>
              <a:buAutoNum type="arabicPeriod"/>
            </a:pPr>
            <a:r>
              <a:rPr lang="en" sz="1200">
                <a:latin typeface="Times New Roman"/>
                <a:ea typeface="Times New Roman"/>
                <a:cs typeface="Times New Roman"/>
                <a:sym typeface="Times New Roman"/>
              </a:rPr>
              <a:t>Using Visual SFM software to do sparse reconstruction, dense reconstruction, and output model as 3D object file e.g obj, this file can be opened with any 3D model editor like Meshlab</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11" name="Shape 11"/>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12" name="Shape 12"/>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3" name="Shape 13"/>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a:spcBef>
                <a:spcPts val="0"/>
              </a:spcBef>
              <a:buSzPct val="100000"/>
              <a:defRPr sz="4000"/>
            </a:lvl1pPr>
            <a:lvl2pPr lvl="1" algn="ctr">
              <a:spcBef>
                <a:spcPts val="0"/>
              </a:spcBef>
              <a:buSzPct val="100000"/>
              <a:defRPr sz="4000"/>
            </a:lvl2pPr>
            <a:lvl3pPr lvl="2" algn="ctr">
              <a:spcBef>
                <a:spcPts val="0"/>
              </a:spcBef>
              <a:buSzPct val="100000"/>
              <a:defRPr sz="4000"/>
            </a:lvl3pPr>
            <a:lvl4pPr lvl="3" algn="ctr">
              <a:spcBef>
                <a:spcPts val="0"/>
              </a:spcBef>
              <a:buSzPct val="100000"/>
              <a:defRPr sz="4000"/>
            </a:lvl4pPr>
            <a:lvl5pPr lvl="4" algn="ctr">
              <a:spcBef>
                <a:spcPts val="0"/>
              </a:spcBef>
              <a:buSzPct val="100000"/>
              <a:defRPr sz="4000"/>
            </a:lvl5pPr>
            <a:lvl6pPr lvl="5" algn="ctr">
              <a:spcBef>
                <a:spcPts val="0"/>
              </a:spcBef>
              <a:buSzPct val="100000"/>
              <a:defRPr sz="4000"/>
            </a:lvl6pPr>
            <a:lvl7pPr lvl="6" algn="ctr">
              <a:spcBef>
                <a:spcPts val="0"/>
              </a:spcBef>
              <a:buSzPct val="100000"/>
              <a:defRPr sz="4000"/>
            </a:lvl7pPr>
            <a:lvl8pPr lvl="7" algn="ctr">
              <a:spcBef>
                <a:spcPts val="0"/>
              </a:spcBef>
              <a:buSzPct val="100000"/>
              <a:defRPr sz="4000"/>
            </a:lvl8pPr>
            <a:lvl9pPr lvl="8" algn="ctr">
              <a:spcBef>
                <a:spcPts val="0"/>
              </a:spcBef>
              <a:buSzPct val="100000"/>
              <a:defRPr sz="4000"/>
            </a:lvl9pPr>
          </a:lstStyle>
          <a:p>
            <a:endParaRPr/>
          </a:p>
        </p:txBody>
      </p:sp>
      <p:sp>
        <p:nvSpPr>
          <p:cNvPr id="14" name="Shape 14"/>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2"/>
        <p:cNvGrpSpPr/>
        <p:nvPr/>
      </p:nvGrpSpPr>
      <p:grpSpPr>
        <a:xfrm>
          <a:off x="0" y="0"/>
          <a:ext cx="0" cy="0"/>
          <a:chOff x="0" y="0"/>
          <a:chExt cx="0" cy="0"/>
        </a:xfrm>
      </p:grpSpPr>
      <p:sp>
        <p:nvSpPr>
          <p:cNvPr id="53" name="Shape 53"/>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54" name="Shape 54"/>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a:spcBef>
                <a:spcPts val="0"/>
              </a:spcBef>
              <a:buClr>
                <a:schemeClr val="accent5"/>
              </a:buClr>
              <a:buSzPct val="100000"/>
              <a:defRPr sz="13000">
                <a:solidFill>
                  <a:schemeClr val="accent5"/>
                </a:solidFill>
              </a:defRPr>
            </a:lvl1pPr>
            <a:lvl2pPr lvl="1" algn="ctr">
              <a:spcBef>
                <a:spcPts val="0"/>
              </a:spcBef>
              <a:buClr>
                <a:schemeClr val="accent5"/>
              </a:buClr>
              <a:buSzPct val="100000"/>
              <a:defRPr sz="13000">
                <a:solidFill>
                  <a:schemeClr val="accent5"/>
                </a:solidFill>
              </a:defRPr>
            </a:lvl2pPr>
            <a:lvl3pPr lvl="2" algn="ctr">
              <a:spcBef>
                <a:spcPts val="0"/>
              </a:spcBef>
              <a:buClr>
                <a:schemeClr val="accent5"/>
              </a:buClr>
              <a:buSzPct val="100000"/>
              <a:defRPr sz="13000">
                <a:solidFill>
                  <a:schemeClr val="accent5"/>
                </a:solidFill>
              </a:defRPr>
            </a:lvl3pPr>
            <a:lvl4pPr lvl="3" algn="ctr">
              <a:spcBef>
                <a:spcPts val="0"/>
              </a:spcBef>
              <a:buClr>
                <a:schemeClr val="accent5"/>
              </a:buClr>
              <a:buSzPct val="100000"/>
              <a:defRPr sz="13000">
                <a:solidFill>
                  <a:schemeClr val="accent5"/>
                </a:solidFill>
              </a:defRPr>
            </a:lvl4pPr>
            <a:lvl5pPr lvl="4" algn="ctr">
              <a:spcBef>
                <a:spcPts val="0"/>
              </a:spcBef>
              <a:buClr>
                <a:schemeClr val="accent5"/>
              </a:buClr>
              <a:buSzPct val="100000"/>
              <a:defRPr sz="13000">
                <a:solidFill>
                  <a:schemeClr val="accent5"/>
                </a:solidFill>
              </a:defRPr>
            </a:lvl5pPr>
            <a:lvl6pPr lvl="5" algn="ctr">
              <a:spcBef>
                <a:spcPts val="0"/>
              </a:spcBef>
              <a:buClr>
                <a:schemeClr val="accent5"/>
              </a:buClr>
              <a:buSzPct val="100000"/>
              <a:defRPr sz="13000">
                <a:solidFill>
                  <a:schemeClr val="accent5"/>
                </a:solidFill>
              </a:defRPr>
            </a:lvl6pPr>
            <a:lvl7pPr lvl="6" algn="ctr">
              <a:spcBef>
                <a:spcPts val="0"/>
              </a:spcBef>
              <a:buClr>
                <a:schemeClr val="accent5"/>
              </a:buClr>
              <a:buSzPct val="100000"/>
              <a:defRPr sz="13000">
                <a:solidFill>
                  <a:schemeClr val="accent5"/>
                </a:solidFill>
              </a:defRPr>
            </a:lvl7pPr>
            <a:lvl8pPr lvl="7" algn="ctr">
              <a:spcBef>
                <a:spcPts val="0"/>
              </a:spcBef>
              <a:buClr>
                <a:schemeClr val="accent5"/>
              </a:buClr>
              <a:buSzPct val="100000"/>
              <a:defRPr sz="13000">
                <a:solidFill>
                  <a:schemeClr val="accent5"/>
                </a:solidFill>
              </a:defRPr>
            </a:lvl8pPr>
            <a:lvl9pPr lvl="8" algn="ctr">
              <a:spcBef>
                <a:spcPts val="0"/>
              </a:spcBef>
              <a:buClr>
                <a:schemeClr val="accent5"/>
              </a:buClr>
              <a:buSzPct val="100000"/>
              <a:defRPr sz="13000">
                <a:solidFill>
                  <a:schemeClr val="accent5"/>
                </a:solidFill>
              </a:defRPr>
            </a:lvl9pPr>
          </a:lstStyle>
          <a:p>
            <a:endParaRPr/>
          </a:p>
        </p:txBody>
      </p:sp>
      <p:sp>
        <p:nvSpPr>
          <p:cNvPr id="55" name="Shape 55"/>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6" name="Shape 5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63"/>
        <p:cNvGrpSpPr/>
        <p:nvPr/>
      </p:nvGrpSpPr>
      <p:grpSpPr>
        <a:xfrm>
          <a:off x="0" y="0"/>
          <a:ext cx="0" cy="0"/>
          <a:chOff x="0" y="0"/>
          <a:chExt cx="0" cy="0"/>
        </a:xfrm>
      </p:grpSpPr>
      <p:sp>
        <p:nvSpPr>
          <p:cNvPr id="64" name="Shape 64"/>
          <p:cNvSpPr/>
          <p:nvPr/>
        </p:nvSpPr>
        <p:spPr>
          <a:xfrm>
            <a:off x="1524800" y="672605"/>
            <a:ext cx="1081625" cy="1124949"/>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sp>
        <p:nvSpPr>
          <p:cNvPr id="65" name="Shape 65"/>
          <p:cNvSpPr/>
          <p:nvPr/>
        </p:nvSpPr>
        <p:spPr>
          <a:xfrm rot="10800000">
            <a:off x="6537562" y="3342925"/>
            <a:ext cx="1081625" cy="1124950"/>
          </a:xfrm>
          <a:custGeom>
            <a:avLst/>
            <a:gdLst/>
            <a:ahLst/>
            <a:cxnLst/>
            <a:rect l="0" t="0" r="0" b="0"/>
            <a:pathLst>
              <a:path w="43265" h="44998" extrusionOk="0">
                <a:moveTo>
                  <a:pt x="0" y="44998"/>
                </a:moveTo>
                <a:lnTo>
                  <a:pt x="0" y="0"/>
                </a:lnTo>
                <a:lnTo>
                  <a:pt x="43265" y="0"/>
                </a:lnTo>
              </a:path>
            </a:pathLst>
          </a:custGeom>
          <a:noFill/>
          <a:ln w="28575" cap="flat" cmpd="sng">
            <a:solidFill>
              <a:schemeClr val="accent5"/>
            </a:solidFill>
            <a:prstDash val="solid"/>
            <a:miter/>
            <a:headEnd type="none" w="med" len="med"/>
            <a:tailEnd type="none" w="med" len="med"/>
          </a:ln>
        </p:spPr>
      </p:sp>
      <p:cxnSp>
        <p:nvCxnSpPr>
          <p:cNvPr id="66" name="Shape 66"/>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67" name="Shape 67"/>
          <p:cNvSpPr txBox="1">
            <a:spLocks noGrp="1"/>
          </p:cNvSpPr>
          <p:nvPr>
            <p:ph type="ctrTitle"/>
          </p:nvPr>
        </p:nvSpPr>
        <p:spPr>
          <a:xfrm>
            <a:off x="1680301" y="1188925"/>
            <a:ext cx="5783400" cy="1457399"/>
          </a:xfrm>
          <a:prstGeom prst="rect">
            <a:avLst/>
          </a:prstGeom>
        </p:spPr>
        <p:txBody>
          <a:bodyPr lIns="91425" tIns="91425" rIns="91425" bIns="91425" anchor="b" anchorCtr="0"/>
          <a:lstStyle>
            <a:lvl1pPr lvl="0" algn="ctr" rtl="0">
              <a:spcBef>
                <a:spcPts val="0"/>
              </a:spcBef>
              <a:buSzPct val="100000"/>
              <a:defRPr sz="4000"/>
            </a:lvl1pPr>
            <a:lvl2pPr lvl="1" algn="ctr" rtl="0">
              <a:spcBef>
                <a:spcPts val="0"/>
              </a:spcBef>
              <a:buSzPct val="100000"/>
              <a:defRPr sz="4000"/>
            </a:lvl2pPr>
            <a:lvl3pPr lvl="2" algn="ctr" rtl="0">
              <a:spcBef>
                <a:spcPts val="0"/>
              </a:spcBef>
              <a:buSzPct val="100000"/>
              <a:defRPr sz="4000"/>
            </a:lvl3pPr>
            <a:lvl4pPr lvl="3" algn="ctr" rtl="0">
              <a:spcBef>
                <a:spcPts val="0"/>
              </a:spcBef>
              <a:buSzPct val="100000"/>
              <a:defRPr sz="4000"/>
            </a:lvl4pPr>
            <a:lvl5pPr lvl="4" algn="ctr" rtl="0">
              <a:spcBef>
                <a:spcPts val="0"/>
              </a:spcBef>
              <a:buSzPct val="100000"/>
              <a:defRPr sz="4000"/>
            </a:lvl5pPr>
            <a:lvl6pPr lvl="5" algn="ctr" rtl="0">
              <a:spcBef>
                <a:spcPts val="0"/>
              </a:spcBef>
              <a:buSzPct val="100000"/>
              <a:defRPr sz="4000"/>
            </a:lvl6pPr>
            <a:lvl7pPr lvl="6" algn="ctr" rtl="0">
              <a:spcBef>
                <a:spcPts val="0"/>
              </a:spcBef>
              <a:buSzPct val="100000"/>
              <a:defRPr sz="4000"/>
            </a:lvl7pPr>
            <a:lvl8pPr lvl="7" algn="ctr" rtl="0">
              <a:spcBef>
                <a:spcPts val="0"/>
              </a:spcBef>
              <a:buSzPct val="100000"/>
              <a:defRPr sz="4000"/>
            </a:lvl8pPr>
            <a:lvl9pPr lvl="8" algn="ctr" rtl="0">
              <a:spcBef>
                <a:spcPts val="0"/>
              </a:spcBef>
              <a:buSzPct val="100000"/>
              <a:defRPr sz="4000"/>
            </a:lvl9pPr>
          </a:lstStyle>
          <a:p>
            <a:endParaRPr/>
          </a:p>
        </p:txBody>
      </p:sp>
      <p:sp>
        <p:nvSpPr>
          <p:cNvPr id="68" name="Shape 68"/>
          <p:cNvSpPr txBox="1">
            <a:spLocks noGrp="1"/>
          </p:cNvSpPr>
          <p:nvPr>
            <p:ph type="subTitle" idx="1"/>
          </p:nvPr>
        </p:nvSpPr>
        <p:spPr>
          <a:xfrm>
            <a:off x="1680301" y="3049450"/>
            <a:ext cx="5783400" cy="909000"/>
          </a:xfrm>
          <a:prstGeom prst="rect">
            <a:avLst/>
          </a:prstGeom>
        </p:spPr>
        <p:txBody>
          <a:bodyPr lIns="91425" tIns="91425" rIns="91425" bIns="91425" anchor="t" anchorCtr="0"/>
          <a:lstStyle>
            <a:lvl1pPr lvl="0"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1pPr>
            <a:lvl2pPr lvl="1"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2pPr>
            <a:lvl3pPr lvl="2"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3pPr>
            <a:lvl4pPr lvl="3"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4pPr>
            <a:lvl5pPr lvl="4"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5pPr>
            <a:lvl6pPr lvl="5"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6pPr>
            <a:lvl7pPr lvl="6"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7pPr>
            <a:lvl8pPr lvl="7"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8pPr>
            <a:lvl9pPr lvl="8" algn="ctr" rtl="0">
              <a:lnSpc>
                <a:spcPct val="100000"/>
              </a:lnSpc>
              <a:spcBef>
                <a:spcPts val="0"/>
              </a:spcBef>
              <a:spcAft>
                <a:spcPts val="0"/>
              </a:spcAft>
              <a:buClr>
                <a:schemeClr val="accent5"/>
              </a:buClr>
              <a:buSzPct val="100000"/>
              <a:buFont typeface="Roboto Slab"/>
              <a:buNone/>
              <a:defRPr sz="2400">
                <a:solidFill>
                  <a:schemeClr val="accent5"/>
                </a:solidFill>
                <a:latin typeface="Roboto Slab"/>
                <a:ea typeface="Roboto Slab"/>
                <a:cs typeface="Roboto Slab"/>
                <a:sym typeface="Roboto Slab"/>
              </a:defRPr>
            </a:lvl9pPr>
          </a:lstStyle>
          <a:p>
            <a:endParaRPr/>
          </a:p>
        </p:txBody>
      </p:sp>
      <p:sp>
        <p:nvSpPr>
          <p:cNvPr id="69" name="Shape 6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70"/>
        <p:cNvGrpSpPr/>
        <p:nvPr/>
      </p:nvGrpSpPr>
      <p:grpSpPr>
        <a:xfrm>
          <a:off x="0" y="0"/>
          <a:ext cx="0" cy="0"/>
          <a:chOff x="0" y="0"/>
          <a:chExt cx="0" cy="0"/>
        </a:xfrm>
      </p:grpSpPr>
      <p:cxnSp>
        <p:nvCxnSpPr>
          <p:cNvPr id="71" name="Shape 71"/>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72" name="Shape 72"/>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73" name="Shape 7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74"/>
        <p:cNvGrpSpPr/>
        <p:nvPr/>
      </p:nvGrpSpPr>
      <p:grpSpPr>
        <a:xfrm>
          <a:off x="0" y="0"/>
          <a:ext cx="0" cy="0"/>
          <a:chOff x="0" y="0"/>
          <a:chExt cx="0" cy="0"/>
        </a:xfrm>
      </p:grpSpPr>
      <p:cxnSp>
        <p:nvCxnSpPr>
          <p:cNvPr id="75" name="Shape 75"/>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76" name="Shape 76"/>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7" name="Shape 77"/>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8" name="Shape 7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79"/>
        <p:cNvGrpSpPr/>
        <p:nvPr/>
      </p:nvGrpSpPr>
      <p:grpSpPr>
        <a:xfrm>
          <a:off x="0" y="0"/>
          <a:ext cx="0" cy="0"/>
          <a:chOff x="0" y="0"/>
          <a:chExt cx="0" cy="0"/>
        </a:xfrm>
      </p:grpSpPr>
      <p:cxnSp>
        <p:nvCxnSpPr>
          <p:cNvPr id="80" name="Shape 80"/>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81" name="Shape 81"/>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2" name="Shape 82"/>
          <p:cNvSpPr txBox="1">
            <a:spLocks noGrp="1"/>
          </p:cNvSpPr>
          <p:nvPr>
            <p:ph type="body" idx="1"/>
          </p:nvPr>
        </p:nvSpPr>
        <p:spPr>
          <a:xfrm>
            <a:off x="387900" y="1489825"/>
            <a:ext cx="3999900" cy="3078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3" name="Shape 83"/>
          <p:cNvSpPr txBox="1">
            <a:spLocks noGrp="1"/>
          </p:cNvSpPr>
          <p:nvPr>
            <p:ph type="body" idx="2"/>
          </p:nvPr>
        </p:nvSpPr>
        <p:spPr>
          <a:xfrm>
            <a:off x="4756200" y="1489825"/>
            <a:ext cx="3999900" cy="30789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4" name="Shape 8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7" name="Shape 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88"/>
        <p:cNvGrpSpPr/>
        <p:nvPr/>
      </p:nvGrpSpPr>
      <p:grpSpPr>
        <a:xfrm>
          <a:off x="0" y="0"/>
          <a:ext cx="0" cy="0"/>
          <a:chOff x="0" y="0"/>
          <a:chExt cx="0" cy="0"/>
        </a:xfrm>
      </p:grpSpPr>
      <p:cxnSp>
        <p:nvCxnSpPr>
          <p:cNvPr id="89" name="Shape 89"/>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90" name="Shape 90"/>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91" name="Shape 91"/>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92" name="Shape 9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Main point">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rtl="0">
              <a:spcBef>
                <a:spcPts val="0"/>
              </a:spcBef>
              <a:buSzPct val="100000"/>
              <a:defRPr sz="4800"/>
            </a:lvl1pPr>
            <a:lvl2pPr lvl="1" rtl="0">
              <a:spcBef>
                <a:spcPts val="0"/>
              </a:spcBef>
              <a:buSzPct val="100000"/>
              <a:defRPr sz="4800"/>
            </a:lvl2pPr>
            <a:lvl3pPr lvl="2" rtl="0">
              <a:spcBef>
                <a:spcPts val="0"/>
              </a:spcBef>
              <a:buSzPct val="100000"/>
              <a:defRPr sz="4800"/>
            </a:lvl3pPr>
            <a:lvl4pPr lvl="3" rtl="0">
              <a:spcBef>
                <a:spcPts val="0"/>
              </a:spcBef>
              <a:buSzPct val="100000"/>
              <a:defRPr sz="4800"/>
            </a:lvl4pPr>
            <a:lvl5pPr lvl="4" rtl="0">
              <a:spcBef>
                <a:spcPts val="0"/>
              </a:spcBef>
              <a:buSzPct val="100000"/>
              <a:defRPr sz="4800"/>
            </a:lvl5pPr>
            <a:lvl6pPr lvl="5" rtl="0">
              <a:spcBef>
                <a:spcPts val="0"/>
              </a:spcBef>
              <a:buSzPct val="100000"/>
              <a:defRPr sz="4800"/>
            </a:lvl6pPr>
            <a:lvl7pPr lvl="6" rtl="0">
              <a:spcBef>
                <a:spcPts val="0"/>
              </a:spcBef>
              <a:buSzPct val="100000"/>
              <a:defRPr sz="4800"/>
            </a:lvl7pPr>
            <a:lvl8pPr lvl="7" rtl="0">
              <a:spcBef>
                <a:spcPts val="0"/>
              </a:spcBef>
              <a:buSzPct val="100000"/>
              <a:defRPr sz="4800"/>
            </a:lvl8pPr>
            <a:lvl9pPr lvl="8" rtl="0">
              <a:spcBef>
                <a:spcPts val="0"/>
              </a:spcBef>
              <a:buSzPct val="100000"/>
              <a:defRPr sz="4800"/>
            </a:lvl9pPr>
          </a:lstStyle>
          <a:p>
            <a:endParaRPr/>
          </a:p>
        </p:txBody>
      </p:sp>
      <p:sp>
        <p:nvSpPr>
          <p:cNvPr id="95" name="Shape 9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6"/>
        <p:cNvGrpSpPr/>
        <p:nvPr/>
      </p:nvGrpSpPr>
      <p:grpSpPr>
        <a:xfrm>
          <a:off x="0" y="0"/>
          <a:ext cx="0" cy="0"/>
          <a:chOff x="0" y="0"/>
          <a:chExt cx="0" cy="0"/>
        </a:xfrm>
      </p:grpSpPr>
      <p:sp>
        <p:nvSpPr>
          <p:cNvPr id="97" name="Shape 97"/>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98" name="Shape 98"/>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99" name="Shape 99"/>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rtl="0">
              <a:spcBef>
                <a:spcPts val="0"/>
              </a:spcBef>
              <a:buSzPct val="100000"/>
              <a:defRPr sz="3800"/>
            </a:lvl1pPr>
            <a:lvl2pPr lvl="1" algn="ctr" rtl="0">
              <a:spcBef>
                <a:spcPts val="0"/>
              </a:spcBef>
              <a:buSzPct val="100000"/>
              <a:defRPr sz="3800"/>
            </a:lvl2pPr>
            <a:lvl3pPr lvl="2" algn="ctr" rtl="0">
              <a:spcBef>
                <a:spcPts val="0"/>
              </a:spcBef>
              <a:buSzPct val="100000"/>
              <a:defRPr sz="3800"/>
            </a:lvl3pPr>
            <a:lvl4pPr lvl="3" algn="ctr" rtl="0">
              <a:spcBef>
                <a:spcPts val="0"/>
              </a:spcBef>
              <a:buSzPct val="100000"/>
              <a:defRPr sz="3800"/>
            </a:lvl4pPr>
            <a:lvl5pPr lvl="4" algn="ctr" rtl="0">
              <a:spcBef>
                <a:spcPts val="0"/>
              </a:spcBef>
              <a:buSzPct val="100000"/>
              <a:defRPr sz="3800"/>
            </a:lvl5pPr>
            <a:lvl6pPr lvl="5" algn="ctr" rtl="0">
              <a:spcBef>
                <a:spcPts val="0"/>
              </a:spcBef>
              <a:buSzPct val="100000"/>
              <a:defRPr sz="3800"/>
            </a:lvl6pPr>
            <a:lvl7pPr lvl="6" algn="ctr" rtl="0">
              <a:spcBef>
                <a:spcPts val="0"/>
              </a:spcBef>
              <a:buSzPct val="100000"/>
              <a:defRPr sz="3800"/>
            </a:lvl7pPr>
            <a:lvl8pPr lvl="7" algn="ctr" rtl="0">
              <a:spcBef>
                <a:spcPts val="0"/>
              </a:spcBef>
              <a:buSzPct val="100000"/>
              <a:defRPr sz="3800"/>
            </a:lvl8pPr>
            <a:lvl9pPr lvl="8" algn="ctr" rtl="0">
              <a:spcBef>
                <a:spcPts val="0"/>
              </a:spcBef>
              <a:buSzPct val="100000"/>
              <a:defRPr sz="3800"/>
            </a:lvl9pPr>
          </a:lstStyle>
          <a:p>
            <a:endParaRPr/>
          </a:p>
        </p:txBody>
      </p:sp>
      <p:sp>
        <p:nvSpPr>
          <p:cNvPr id="100" name="Shape 100"/>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rtl="0">
              <a:lnSpc>
                <a:spcPct val="100000"/>
              </a:lnSpc>
              <a:spcBef>
                <a:spcPts val="0"/>
              </a:spcBef>
              <a:spcAft>
                <a:spcPts val="0"/>
              </a:spcAft>
              <a:buClr>
                <a:schemeClr val="accent5"/>
              </a:buClr>
              <a:buSzPct val="100000"/>
              <a:buNone/>
              <a:defRPr sz="2100">
                <a:solidFill>
                  <a:schemeClr val="accent5"/>
                </a:solidFill>
              </a:defRPr>
            </a:lvl1pPr>
            <a:lvl2pPr lvl="1" algn="ctr" rtl="0">
              <a:lnSpc>
                <a:spcPct val="100000"/>
              </a:lnSpc>
              <a:spcBef>
                <a:spcPts val="0"/>
              </a:spcBef>
              <a:spcAft>
                <a:spcPts val="0"/>
              </a:spcAft>
              <a:buClr>
                <a:schemeClr val="accent5"/>
              </a:buClr>
              <a:buSzPct val="100000"/>
              <a:buNone/>
              <a:defRPr sz="2100">
                <a:solidFill>
                  <a:schemeClr val="accent5"/>
                </a:solidFill>
              </a:defRPr>
            </a:lvl2pPr>
            <a:lvl3pPr lvl="2" algn="ctr" rtl="0">
              <a:lnSpc>
                <a:spcPct val="100000"/>
              </a:lnSpc>
              <a:spcBef>
                <a:spcPts val="0"/>
              </a:spcBef>
              <a:spcAft>
                <a:spcPts val="0"/>
              </a:spcAft>
              <a:buClr>
                <a:schemeClr val="accent5"/>
              </a:buClr>
              <a:buSzPct val="100000"/>
              <a:buNone/>
              <a:defRPr sz="2100">
                <a:solidFill>
                  <a:schemeClr val="accent5"/>
                </a:solidFill>
              </a:defRPr>
            </a:lvl3pPr>
            <a:lvl4pPr lvl="3" algn="ctr" rtl="0">
              <a:lnSpc>
                <a:spcPct val="100000"/>
              </a:lnSpc>
              <a:spcBef>
                <a:spcPts val="0"/>
              </a:spcBef>
              <a:spcAft>
                <a:spcPts val="0"/>
              </a:spcAft>
              <a:buClr>
                <a:schemeClr val="accent5"/>
              </a:buClr>
              <a:buSzPct val="100000"/>
              <a:buNone/>
              <a:defRPr sz="2100">
                <a:solidFill>
                  <a:schemeClr val="accent5"/>
                </a:solidFill>
              </a:defRPr>
            </a:lvl4pPr>
            <a:lvl5pPr lvl="4" algn="ctr" rtl="0">
              <a:lnSpc>
                <a:spcPct val="100000"/>
              </a:lnSpc>
              <a:spcBef>
                <a:spcPts val="0"/>
              </a:spcBef>
              <a:spcAft>
                <a:spcPts val="0"/>
              </a:spcAft>
              <a:buClr>
                <a:schemeClr val="accent5"/>
              </a:buClr>
              <a:buSzPct val="100000"/>
              <a:buNone/>
              <a:defRPr sz="2100">
                <a:solidFill>
                  <a:schemeClr val="accent5"/>
                </a:solidFill>
              </a:defRPr>
            </a:lvl5pPr>
            <a:lvl6pPr lvl="5" algn="ctr" rtl="0">
              <a:lnSpc>
                <a:spcPct val="100000"/>
              </a:lnSpc>
              <a:spcBef>
                <a:spcPts val="0"/>
              </a:spcBef>
              <a:spcAft>
                <a:spcPts val="0"/>
              </a:spcAft>
              <a:buClr>
                <a:schemeClr val="accent5"/>
              </a:buClr>
              <a:buSzPct val="100000"/>
              <a:buNone/>
              <a:defRPr sz="2100">
                <a:solidFill>
                  <a:schemeClr val="accent5"/>
                </a:solidFill>
              </a:defRPr>
            </a:lvl6pPr>
            <a:lvl7pPr lvl="6" algn="ctr" rtl="0">
              <a:lnSpc>
                <a:spcPct val="100000"/>
              </a:lnSpc>
              <a:spcBef>
                <a:spcPts val="0"/>
              </a:spcBef>
              <a:spcAft>
                <a:spcPts val="0"/>
              </a:spcAft>
              <a:buClr>
                <a:schemeClr val="accent5"/>
              </a:buClr>
              <a:buSzPct val="100000"/>
              <a:buNone/>
              <a:defRPr sz="2100">
                <a:solidFill>
                  <a:schemeClr val="accent5"/>
                </a:solidFill>
              </a:defRPr>
            </a:lvl7pPr>
            <a:lvl8pPr lvl="7" algn="ctr" rtl="0">
              <a:lnSpc>
                <a:spcPct val="100000"/>
              </a:lnSpc>
              <a:spcBef>
                <a:spcPts val="0"/>
              </a:spcBef>
              <a:spcAft>
                <a:spcPts val="0"/>
              </a:spcAft>
              <a:buClr>
                <a:schemeClr val="accent5"/>
              </a:buClr>
              <a:buSzPct val="100000"/>
              <a:buNone/>
              <a:defRPr sz="2100">
                <a:solidFill>
                  <a:schemeClr val="accent5"/>
                </a:solidFill>
              </a:defRPr>
            </a:lvl8pPr>
            <a:lvl9pPr lvl="8" algn="ctr" rtl="0">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101" name="Shape 101"/>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2" name="Shape 10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6"/>
        <p:cNvGrpSpPr/>
        <p:nvPr/>
      </p:nvGrpSpPr>
      <p:grpSpPr>
        <a:xfrm>
          <a:off x="0" y="0"/>
          <a:ext cx="0" cy="0"/>
          <a:chOff x="0" y="0"/>
          <a:chExt cx="0" cy="0"/>
        </a:xfrm>
      </p:grpSpPr>
      <p:cxnSp>
        <p:nvCxnSpPr>
          <p:cNvPr id="17" name="Shape 17"/>
          <p:cNvCxnSpPr/>
          <p:nvPr/>
        </p:nvCxnSpPr>
        <p:spPr>
          <a:xfrm>
            <a:off x="4359601" y="2817463"/>
            <a:ext cx="424800" cy="0"/>
          </a:xfrm>
          <a:prstGeom prst="straightConnector1">
            <a:avLst/>
          </a:prstGeom>
          <a:noFill/>
          <a:ln w="38100" cap="flat" cmpd="sng">
            <a:solidFill>
              <a:schemeClr val="accent4"/>
            </a:solidFill>
            <a:prstDash val="solid"/>
            <a:round/>
            <a:headEnd type="none" w="med" len="med"/>
            <a:tailEnd type="none" w="med" len="med"/>
          </a:ln>
        </p:spPr>
      </p:cxnSp>
      <p:sp>
        <p:nvSpPr>
          <p:cNvPr id="18" name="Shape 18"/>
          <p:cNvSpPr txBox="1">
            <a:spLocks noGrp="1"/>
          </p:cNvSpPr>
          <p:nvPr>
            <p:ph type="title"/>
          </p:nvPr>
        </p:nvSpPr>
        <p:spPr>
          <a:xfrm>
            <a:off x="480750" y="1764950"/>
            <a:ext cx="8222100" cy="9075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103"/>
        <p:cNvGrpSpPr/>
        <p:nvPr/>
      </p:nvGrpSpPr>
      <p:grpSpPr>
        <a:xfrm>
          <a:off x="0" y="0"/>
          <a:ext cx="0" cy="0"/>
          <a:chOff x="0" y="0"/>
          <a:chExt cx="0" cy="0"/>
        </a:xfrm>
      </p:grpSpPr>
      <p:sp>
        <p:nvSpPr>
          <p:cNvPr id="104" name="Shape 104"/>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rt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105" name="Shape 10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Big number">
    <p:spTree>
      <p:nvGrpSpPr>
        <p:cNvPr id="1" name="Shape 106"/>
        <p:cNvGrpSpPr/>
        <p:nvPr/>
      </p:nvGrpSpPr>
      <p:grpSpPr>
        <a:xfrm>
          <a:off x="0" y="0"/>
          <a:ext cx="0" cy="0"/>
          <a:chOff x="0" y="0"/>
          <a:chExt cx="0" cy="0"/>
        </a:xfrm>
      </p:grpSpPr>
      <p:sp>
        <p:nvSpPr>
          <p:cNvPr id="107" name="Shape 107"/>
          <p:cNvSpPr/>
          <p:nvPr/>
        </p:nvSpPr>
        <p:spPr>
          <a:xfrm>
            <a:off x="150" y="5076825"/>
            <a:ext cx="9143700" cy="666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108" name="Shape 108"/>
          <p:cNvSpPr txBox="1">
            <a:spLocks noGrp="1"/>
          </p:cNvSpPr>
          <p:nvPr>
            <p:ph type="title"/>
          </p:nvPr>
        </p:nvSpPr>
        <p:spPr>
          <a:xfrm>
            <a:off x="387900" y="1152450"/>
            <a:ext cx="8368200" cy="1538400"/>
          </a:xfrm>
          <a:prstGeom prst="rect">
            <a:avLst/>
          </a:prstGeom>
        </p:spPr>
        <p:txBody>
          <a:bodyPr lIns="91425" tIns="91425" rIns="91425" bIns="91425" anchor="ctr" anchorCtr="0"/>
          <a:lstStyle>
            <a:lvl1pPr lvl="0" algn="ctr" rtl="0">
              <a:spcBef>
                <a:spcPts val="0"/>
              </a:spcBef>
              <a:buClr>
                <a:schemeClr val="accent5"/>
              </a:buClr>
              <a:buSzPct val="100000"/>
              <a:defRPr sz="13000">
                <a:solidFill>
                  <a:schemeClr val="accent5"/>
                </a:solidFill>
              </a:defRPr>
            </a:lvl1pPr>
            <a:lvl2pPr lvl="1" algn="ctr" rtl="0">
              <a:spcBef>
                <a:spcPts val="0"/>
              </a:spcBef>
              <a:buClr>
                <a:schemeClr val="accent5"/>
              </a:buClr>
              <a:buSzPct val="100000"/>
              <a:defRPr sz="13000">
                <a:solidFill>
                  <a:schemeClr val="accent5"/>
                </a:solidFill>
              </a:defRPr>
            </a:lvl2pPr>
            <a:lvl3pPr lvl="2" algn="ctr" rtl="0">
              <a:spcBef>
                <a:spcPts val="0"/>
              </a:spcBef>
              <a:buClr>
                <a:schemeClr val="accent5"/>
              </a:buClr>
              <a:buSzPct val="100000"/>
              <a:defRPr sz="13000">
                <a:solidFill>
                  <a:schemeClr val="accent5"/>
                </a:solidFill>
              </a:defRPr>
            </a:lvl3pPr>
            <a:lvl4pPr lvl="3" algn="ctr" rtl="0">
              <a:spcBef>
                <a:spcPts val="0"/>
              </a:spcBef>
              <a:buClr>
                <a:schemeClr val="accent5"/>
              </a:buClr>
              <a:buSzPct val="100000"/>
              <a:defRPr sz="13000">
                <a:solidFill>
                  <a:schemeClr val="accent5"/>
                </a:solidFill>
              </a:defRPr>
            </a:lvl4pPr>
            <a:lvl5pPr lvl="4" algn="ctr" rtl="0">
              <a:spcBef>
                <a:spcPts val="0"/>
              </a:spcBef>
              <a:buClr>
                <a:schemeClr val="accent5"/>
              </a:buClr>
              <a:buSzPct val="100000"/>
              <a:defRPr sz="13000">
                <a:solidFill>
                  <a:schemeClr val="accent5"/>
                </a:solidFill>
              </a:defRPr>
            </a:lvl5pPr>
            <a:lvl6pPr lvl="5" algn="ctr" rtl="0">
              <a:spcBef>
                <a:spcPts val="0"/>
              </a:spcBef>
              <a:buClr>
                <a:schemeClr val="accent5"/>
              </a:buClr>
              <a:buSzPct val="100000"/>
              <a:defRPr sz="13000">
                <a:solidFill>
                  <a:schemeClr val="accent5"/>
                </a:solidFill>
              </a:defRPr>
            </a:lvl6pPr>
            <a:lvl7pPr lvl="6" algn="ctr" rtl="0">
              <a:spcBef>
                <a:spcPts val="0"/>
              </a:spcBef>
              <a:buClr>
                <a:schemeClr val="accent5"/>
              </a:buClr>
              <a:buSzPct val="100000"/>
              <a:defRPr sz="13000">
                <a:solidFill>
                  <a:schemeClr val="accent5"/>
                </a:solidFill>
              </a:defRPr>
            </a:lvl7pPr>
            <a:lvl8pPr lvl="7" algn="ctr" rtl="0">
              <a:spcBef>
                <a:spcPts val="0"/>
              </a:spcBef>
              <a:buClr>
                <a:schemeClr val="accent5"/>
              </a:buClr>
              <a:buSzPct val="100000"/>
              <a:defRPr sz="13000">
                <a:solidFill>
                  <a:schemeClr val="accent5"/>
                </a:solidFill>
              </a:defRPr>
            </a:lvl8pPr>
            <a:lvl9pPr lvl="8" algn="ctr" rtl="0">
              <a:spcBef>
                <a:spcPts val="0"/>
              </a:spcBef>
              <a:buClr>
                <a:schemeClr val="accent5"/>
              </a:buClr>
              <a:buSzPct val="100000"/>
              <a:defRPr sz="13000">
                <a:solidFill>
                  <a:schemeClr val="accent5"/>
                </a:solidFill>
              </a:defRPr>
            </a:lvl9pPr>
          </a:lstStyle>
          <a:p>
            <a:endParaRPr/>
          </a:p>
        </p:txBody>
      </p:sp>
      <p:sp>
        <p:nvSpPr>
          <p:cNvPr id="109" name="Shape 109"/>
          <p:cNvSpPr txBox="1">
            <a:spLocks noGrp="1"/>
          </p:cNvSpPr>
          <p:nvPr>
            <p:ph type="body" idx="1"/>
          </p:nvPr>
        </p:nvSpPr>
        <p:spPr>
          <a:xfrm>
            <a:off x="387900" y="2919450"/>
            <a:ext cx="8368200" cy="1071600"/>
          </a:xfrm>
          <a:prstGeom prst="rect">
            <a:avLst/>
          </a:prstGeom>
        </p:spPr>
        <p:txBody>
          <a:bodyPr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10" name="Shape 11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28650" y="273843"/>
            <a:ext cx="7886700" cy="9942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rtl="0">
              <a:spcBef>
                <a:spcPts val="0"/>
              </a:spcBef>
              <a:buNone/>
              <a:defRPr sz="1400"/>
            </a:lvl2pPr>
            <a:lvl3pPr lvl="2" indent="0" rtl="0">
              <a:spcBef>
                <a:spcPts val="0"/>
              </a:spcBef>
              <a:buNone/>
              <a:defRPr sz="1400"/>
            </a:lvl3pPr>
            <a:lvl4pPr lvl="3" indent="0" rtl="0">
              <a:spcBef>
                <a:spcPts val="0"/>
              </a:spcBef>
              <a:buNone/>
              <a:defRPr sz="1400"/>
            </a:lvl4pPr>
            <a:lvl5pPr lvl="4" indent="0" rtl="0">
              <a:spcBef>
                <a:spcPts val="0"/>
              </a:spcBef>
              <a:buNone/>
              <a:defRPr sz="1400"/>
            </a:lvl5pPr>
            <a:lvl6pPr lvl="5" indent="0" rtl="0">
              <a:spcBef>
                <a:spcPts val="0"/>
              </a:spcBef>
              <a:buNone/>
              <a:defRPr sz="1400"/>
            </a:lvl6pPr>
            <a:lvl7pPr lvl="6" indent="0" rtl="0">
              <a:spcBef>
                <a:spcPts val="0"/>
              </a:spcBef>
              <a:buNone/>
              <a:defRPr sz="1400"/>
            </a:lvl7pPr>
            <a:lvl8pPr lvl="7" indent="0" rtl="0">
              <a:spcBef>
                <a:spcPts val="0"/>
              </a:spcBef>
              <a:buNone/>
              <a:defRPr sz="1400"/>
            </a:lvl8pPr>
            <a:lvl9pPr lvl="8" indent="0" rtl="0">
              <a:spcBef>
                <a:spcPts val="0"/>
              </a:spcBef>
              <a:buNone/>
              <a:defRPr sz="1400"/>
            </a:lvl9pPr>
          </a:lstStyle>
          <a:p>
            <a:endParaRPr/>
          </a:p>
        </p:txBody>
      </p:sp>
      <p:sp>
        <p:nvSpPr>
          <p:cNvPr id="115" name="Shape 115"/>
          <p:cNvSpPr txBox="1">
            <a:spLocks noGrp="1"/>
          </p:cNvSpPr>
          <p:nvPr>
            <p:ph type="body" idx="1"/>
          </p:nvPr>
        </p:nvSpPr>
        <p:spPr>
          <a:xfrm>
            <a:off x="628650" y="1369218"/>
            <a:ext cx="7886700" cy="3263400"/>
          </a:xfrm>
          <a:prstGeom prst="rect">
            <a:avLst/>
          </a:prstGeom>
          <a:noFill/>
          <a:ln>
            <a:noFill/>
          </a:ln>
        </p:spPr>
        <p:txBody>
          <a:bodyPr lIns="91425" tIns="91425" rIns="91425" bIns="9142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628650" y="4767262"/>
            <a:ext cx="2057400" cy="273900"/>
          </a:xfrm>
          <a:prstGeom prst="rect">
            <a:avLst/>
          </a:prstGeom>
          <a:noFill/>
          <a:ln>
            <a:noFill/>
          </a:ln>
        </p:spPr>
        <p:txBody>
          <a:bodyPr lIns="68575" tIns="68575" rIns="68575" bIns="68575" anchor="ctr" anchorCtr="0"/>
          <a:lstStyle>
            <a:lvl1pPr marL="0" marR="0" lvl="0" indent="0" algn="l"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028950" y="4767262"/>
            <a:ext cx="3086100" cy="273900"/>
          </a:xfrm>
          <a:prstGeom prst="rect">
            <a:avLst/>
          </a:prstGeom>
          <a:noFill/>
          <a:ln>
            <a:noFill/>
          </a:ln>
        </p:spPr>
        <p:txBody>
          <a:bodyPr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457950" y="4767262"/>
            <a:ext cx="2057400" cy="273900"/>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cxnSp>
        <p:nvCxnSpPr>
          <p:cNvPr id="21" name="Shape 21"/>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2" name="Shape 2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body" idx="1"/>
          </p:nvPr>
        </p:nvSpPr>
        <p:spPr>
          <a:xfrm>
            <a:off x="387900" y="1489824"/>
            <a:ext cx="8368200" cy="3078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5"/>
        <p:cNvGrpSpPr/>
        <p:nvPr/>
      </p:nvGrpSpPr>
      <p:grpSpPr>
        <a:xfrm>
          <a:off x="0" y="0"/>
          <a:ext cx="0" cy="0"/>
          <a:chOff x="0" y="0"/>
          <a:chExt cx="0" cy="0"/>
        </a:xfrm>
      </p:grpSpPr>
      <p:cxnSp>
        <p:nvCxnSpPr>
          <p:cNvPr id="26" name="Shape 26"/>
          <p:cNvCxnSpPr/>
          <p:nvPr/>
        </p:nvCxnSpPr>
        <p:spPr>
          <a:xfrm>
            <a:off x="492562" y="1260283"/>
            <a:ext cx="424800" cy="0"/>
          </a:xfrm>
          <a:prstGeom prst="straightConnector1">
            <a:avLst/>
          </a:prstGeom>
          <a:noFill/>
          <a:ln w="38100" cap="flat" cmpd="sng">
            <a:solidFill>
              <a:schemeClr val="accent4"/>
            </a:solidFill>
            <a:prstDash val="solid"/>
            <a:round/>
            <a:headEnd type="none" w="med" len="med"/>
            <a:tailEnd type="none" w="med" len="med"/>
          </a:ln>
        </p:spPr>
      </p:cxnSp>
      <p:sp>
        <p:nvSpPr>
          <p:cNvPr id="27" name="Shape 27"/>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879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9" name="Shape 29"/>
          <p:cNvSpPr txBox="1">
            <a:spLocks noGrp="1"/>
          </p:cNvSpPr>
          <p:nvPr>
            <p:ph type="body" idx="2"/>
          </p:nvPr>
        </p:nvSpPr>
        <p:spPr>
          <a:xfrm>
            <a:off x="4756200" y="1489825"/>
            <a:ext cx="3999900" cy="30789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0" name="Shape 3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7900" y="458025"/>
            <a:ext cx="8368200" cy="6861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4"/>
        <p:cNvGrpSpPr/>
        <p:nvPr/>
      </p:nvGrpSpPr>
      <p:grpSpPr>
        <a:xfrm>
          <a:off x="0" y="0"/>
          <a:ext cx="0" cy="0"/>
          <a:chOff x="0" y="0"/>
          <a:chExt cx="0" cy="0"/>
        </a:xfrm>
      </p:grpSpPr>
      <p:cxnSp>
        <p:nvCxnSpPr>
          <p:cNvPr id="35" name="Shape 35"/>
          <p:cNvCxnSpPr/>
          <p:nvPr/>
        </p:nvCxnSpPr>
        <p:spPr>
          <a:xfrm>
            <a:off x="489218" y="1412276"/>
            <a:ext cx="331500" cy="0"/>
          </a:xfrm>
          <a:prstGeom prst="straightConnector1">
            <a:avLst/>
          </a:prstGeom>
          <a:noFill/>
          <a:ln w="38100" cap="flat" cmpd="sng">
            <a:solidFill>
              <a:schemeClr val="accent4"/>
            </a:solidFill>
            <a:prstDash val="solid"/>
            <a:round/>
            <a:headEnd type="none" w="med" len="med"/>
            <a:tailEnd type="none" w="med" len="med"/>
          </a:ln>
        </p:spPr>
      </p:cxnSp>
      <p:sp>
        <p:nvSpPr>
          <p:cNvPr id="36" name="Shape 36"/>
          <p:cNvSpPr txBox="1">
            <a:spLocks noGrp="1"/>
          </p:cNvSpPr>
          <p:nvPr>
            <p:ph type="title"/>
          </p:nvPr>
        </p:nvSpPr>
        <p:spPr>
          <a:xfrm>
            <a:off x="3879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7" name="Shape 37"/>
          <p:cNvSpPr txBox="1">
            <a:spLocks noGrp="1"/>
          </p:cNvSpPr>
          <p:nvPr>
            <p:ph type="body" idx="1"/>
          </p:nvPr>
        </p:nvSpPr>
        <p:spPr>
          <a:xfrm>
            <a:off x="387900" y="1594025"/>
            <a:ext cx="2808000" cy="26811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8" name="Shape 3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2"/>
        <p:cNvGrpSpPr/>
        <p:nvPr/>
      </p:nvGrpSpPr>
      <p:grpSpPr>
        <a:xfrm>
          <a:off x="0" y="0"/>
          <a:ext cx="0" cy="0"/>
          <a:chOff x="0" y="0"/>
          <a:chExt cx="0" cy="0"/>
        </a:xfrm>
      </p:grpSpPr>
      <p:sp>
        <p:nvSpPr>
          <p:cNvPr id="43" name="Shape 43"/>
          <p:cNvSpPr/>
          <p:nvPr/>
        </p:nvSpPr>
        <p:spPr>
          <a:xfrm>
            <a:off x="4572000" y="-7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cxnSp>
        <p:nvCxnSpPr>
          <p:cNvPr id="44" name="Shape 44"/>
          <p:cNvCxnSpPr/>
          <p:nvPr/>
        </p:nvCxnSpPr>
        <p:spPr>
          <a:xfrm>
            <a:off x="5029675" y="4495503"/>
            <a:ext cx="540900" cy="0"/>
          </a:xfrm>
          <a:prstGeom prst="straightConnector1">
            <a:avLst/>
          </a:prstGeom>
          <a:noFill/>
          <a:ln w="38100" cap="flat" cmpd="sng">
            <a:solidFill>
              <a:schemeClr val="accent5"/>
            </a:solidFill>
            <a:prstDash val="solid"/>
            <a:round/>
            <a:headEnd type="none" w="med" len="med"/>
            <a:tailEnd type="none" w="med" len="med"/>
          </a:ln>
        </p:spPr>
      </p:cxnSp>
      <p:sp>
        <p:nvSpPr>
          <p:cNvPr id="45" name="Shape 45"/>
          <p:cNvSpPr txBox="1">
            <a:spLocks noGrp="1"/>
          </p:cNvSpPr>
          <p:nvPr>
            <p:ph type="title"/>
          </p:nvPr>
        </p:nvSpPr>
        <p:spPr>
          <a:xfrm>
            <a:off x="265500" y="1209075"/>
            <a:ext cx="4045200" cy="1506300"/>
          </a:xfrm>
          <a:prstGeom prst="rect">
            <a:avLst/>
          </a:prstGeom>
        </p:spPr>
        <p:txBody>
          <a:bodyPr lIns="91425" tIns="91425" rIns="91425" bIns="91425" anchor="b" anchorCtr="0"/>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a:endParaRPr/>
          </a:p>
        </p:txBody>
      </p:sp>
      <p:sp>
        <p:nvSpPr>
          <p:cNvPr id="46" name="Shape 46"/>
          <p:cNvSpPr txBox="1">
            <a:spLocks noGrp="1"/>
          </p:cNvSpPr>
          <p:nvPr>
            <p:ph type="subTitle" idx="1"/>
          </p:nvPr>
        </p:nvSpPr>
        <p:spPr>
          <a:xfrm>
            <a:off x="265500" y="27690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accent5"/>
              </a:buClr>
              <a:buSzPct val="100000"/>
              <a:buNone/>
              <a:defRPr sz="2100">
                <a:solidFill>
                  <a:schemeClr val="accent5"/>
                </a:solidFill>
              </a:defRPr>
            </a:lvl1pPr>
            <a:lvl2pPr lvl="1" algn="ctr">
              <a:lnSpc>
                <a:spcPct val="100000"/>
              </a:lnSpc>
              <a:spcBef>
                <a:spcPts val="0"/>
              </a:spcBef>
              <a:spcAft>
                <a:spcPts val="0"/>
              </a:spcAft>
              <a:buClr>
                <a:schemeClr val="accent5"/>
              </a:buClr>
              <a:buSzPct val="100000"/>
              <a:buNone/>
              <a:defRPr sz="2100">
                <a:solidFill>
                  <a:schemeClr val="accent5"/>
                </a:solidFill>
              </a:defRPr>
            </a:lvl2pPr>
            <a:lvl3pPr lvl="2" algn="ctr">
              <a:lnSpc>
                <a:spcPct val="100000"/>
              </a:lnSpc>
              <a:spcBef>
                <a:spcPts val="0"/>
              </a:spcBef>
              <a:spcAft>
                <a:spcPts val="0"/>
              </a:spcAft>
              <a:buClr>
                <a:schemeClr val="accent5"/>
              </a:buClr>
              <a:buSzPct val="100000"/>
              <a:buNone/>
              <a:defRPr sz="2100">
                <a:solidFill>
                  <a:schemeClr val="accent5"/>
                </a:solidFill>
              </a:defRPr>
            </a:lvl3pPr>
            <a:lvl4pPr lvl="3" algn="ctr">
              <a:lnSpc>
                <a:spcPct val="100000"/>
              </a:lnSpc>
              <a:spcBef>
                <a:spcPts val="0"/>
              </a:spcBef>
              <a:spcAft>
                <a:spcPts val="0"/>
              </a:spcAft>
              <a:buClr>
                <a:schemeClr val="accent5"/>
              </a:buClr>
              <a:buSzPct val="100000"/>
              <a:buNone/>
              <a:defRPr sz="2100">
                <a:solidFill>
                  <a:schemeClr val="accent5"/>
                </a:solidFill>
              </a:defRPr>
            </a:lvl4pPr>
            <a:lvl5pPr lvl="4" algn="ctr">
              <a:lnSpc>
                <a:spcPct val="100000"/>
              </a:lnSpc>
              <a:spcBef>
                <a:spcPts val="0"/>
              </a:spcBef>
              <a:spcAft>
                <a:spcPts val="0"/>
              </a:spcAft>
              <a:buClr>
                <a:schemeClr val="accent5"/>
              </a:buClr>
              <a:buSzPct val="100000"/>
              <a:buNone/>
              <a:defRPr sz="2100">
                <a:solidFill>
                  <a:schemeClr val="accent5"/>
                </a:solidFill>
              </a:defRPr>
            </a:lvl5pPr>
            <a:lvl6pPr lvl="5" algn="ctr">
              <a:lnSpc>
                <a:spcPct val="100000"/>
              </a:lnSpc>
              <a:spcBef>
                <a:spcPts val="0"/>
              </a:spcBef>
              <a:spcAft>
                <a:spcPts val="0"/>
              </a:spcAft>
              <a:buClr>
                <a:schemeClr val="accent5"/>
              </a:buClr>
              <a:buSzPct val="100000"/>
              <a:buNone/>
              <a:defRPr sz="2100">
                <a:solidFill>
                  <a:schemeClr val="accent5"/>
                </a:solidFill>
              </a:defRPr>
            </a:lvl6pPr>
            <a:lvl7pPr lvl="6" algn="ctr">
              <a:lnSpc>
                <a:spcPct val="100000"/>
              </a:lnSpc>
              <a:spcBef>
                <a:spcPts val="0"/>
              </a:spcBef>
              <a:spcAft>
                <a:spcPts val="0"/>
              </a:spcAft>
              <a:buClr>
                <a:schemeClr val="accent5"/>
              </a:buClr>
              <a:buSzPct val="100000"/>
              <a:buNone/>
              <a:defRPr sz="2100">
                <a:solidFill>
                  <a:schemeClr val="accent5"/>
                </a:solidFill>
              </a:defRPr>
            </a:lvl7pPr>
            <a:lvl8pPr lvl="7" algn="ctr">
              <a:lnSpc>
                <a:spcPct val="100000"/>
              </a:lnSpc>
              <a:spcBef>
                <a:spcPts val="0"/>
              </a:spcBef>
              <a:spcAft>
                <a:spcPts val="0"/>
              </a:spcAft>
              <a:buClr>
                <a:schemeClr val="accent5"/>
              </a:buClr>
              <a:buSzPct val="100000"/>
              <a:buNone/>
              <a:defRPr sz="2100">
                <a:solidFill>
                  <a:schemeClr val="accent5"/>
                </a:solidFill>
              </a:defRPr>
            </a:lvl8pPr>
            <a:lvl9pPr lvl="8" algn="ctr">
              <a:lnSpc>
                <a:spcPct val="100000"/>
              </a:lnSpc>
              <a:spcBef>
                <a:spcPts val="0"/>
              </a:spcBef>
              <a:spcAft>
                <a:spcPts val="0"/>
              </a:spcAft>
              <a:buClr>
                <a:schemeClr val="accent5"/>
              </a:buClr>
              <a:buSzPct val="100000"/>
              <a:buNone/>
              <a:defRPr sz="2100">
                <a:solidFill>
                  <a:schemeClr val="accent5"/>
                </a:solidFill>
              </a:defRPr>
            </a:lvl9pPr>
          </a:lstStyle>
          <a:p>
            <a:endParaRPr/>
          </a:p>
        </p:txBody>
      </p:sp>
      <p:sp>
        <p:nvSpPr>
          <p:cNvPr id="47" name="Shape 47"/>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8" name="Shape 48"/>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319500" y="4233725"/>
            <a:ext cx="5998800" cy="598800"/>
          </a:xfrm>
          <a:prstGeom prst="rect">
            <a:avLst/>
          </a:prstGeom>
        </p:spPr>
        <p:txBody>
          <a:bodyPr lIns="91425" tIns="91425" rIns="91425" bIns="91425" anchor="ctr" anchorCtr="0"/>
          <a:lstStyle>
            <a:lvl1pPr lvl="0">
              <a:lnSpc>
                <a:spcPct val="100000"/>
              </a:lnSpc>
              <a:spcBef>
                <a:spcPts val="0"/>
              </a:spcBef>
              <a:spcAft>
                <a:spcPts val="0"/>
              </a:spcAft>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87900" y="458025"/>
            <a:ext cx="8368200" cy="686100"/>
          </a:xfrm>
          <a:prstGeom prst="rect">
            <a:avLst/>
          </a:prstGeom>
          <a:noFill/>
          <a:ln>
            <a:noFill/>
          </a:ln>
        </p:spPr>
        <p:txBody>
          <a:bodyPr lIns="91425" tIns="91425" rIns="91425" bIns="91425" anchor="b" anchorCtr="0"/>
          <a:lstStyle>
            <a:lvl1pPr lv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387900" y="1489824"/>
            <a:ext cx="8368200" cy="30789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2pPr>
            <a:lvl3pPr lvl="2">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3pPr>
            <a:lvl4pPr lvl="3">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4pPr>
            <a:lvl5pPr lvl="4">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5pPr>
            <a:lvl6pPr lvl="5">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6pPr>
            <a:lvl7pPr lvl="6">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7pPr>
            <a:lvl8pPr lvl="7">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8pPr>
            <a:lvl9pPr lvl="8">
              <a:lnSpc>
                <a:spcPct val="115000"/>
              </a:lnSpc>
              <a:spcBef>
                <a:spcPts val="0"/>
              </a:spcBef>
              <a:spcAft>
                <a:spcPts val="1600"/>
              </a:spcAft>
              <a:buClr>
                <a:schemeClr val="dk1"/>
              </a:buClr>
              <a:buFont typeface="Roboto"/>
              <a:defRPr>
                <a:solidFill>
                  <a:schemeClr val="dk1"/>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1"/>
                </a:solidFill>
                <a:latin typeface="Roboto"/>
                <a:ea typeface="Roboto"/>
                <a:cs typeface="Roboto"/>
                <a:sym typeface="Roboto"/>
              </a:rPr>
              <a:t>‹#›</a:t>
            </a:fld>
            <a:endParaRPr lang="en" sz="1000">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87900" y="458025"/>
            <a:ext cx="8368200" cy="686100"/>
          </a:xfrm>
          <a:prstGeom prst="rect">
            <a:avLst/>
          </a:prstGeom>
          <a:noFill/>
          <a:ln>
            <a:noFill/>
          </a:ln>
        </p:spPr>
        <p:txBody>
          <a:bodyPr lIns="91425" tIns="91425" rIns="91425" bIns="91425" anchor="b" anchorCtr="0"/>
          <a:lstStyle>
            <a:lvl1pPr lvl="0"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1pPr>
            <a:lvl2pPr lvl="1"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2pPr>
            <a:lvl3pPr lvl="2"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3pPr>
            <a:lvl4pPr lvl="3"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4pPr>
            <a:lvl5pPr lvl="4"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5pPr>
            <a:lvl6pPr lvl="5"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6pPr>
            <a:lvl7pPr lvl="6"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7pPr>
            <a:lvl8pPr lvl="7"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8pPr>
            <a:lvl9pPr lvl="8" rtl="0">
              <a:spcBef>
                <a:spcPts val="0"/>
              </a:spcBef>
              <a:buClr>
                <a:schemeClr val="dk1"/>
              </a:buClr>
              <a:buSzPct val="100000"/>
              <a:buFont typeface="Roboto Slab"/>
              <a:buNone/>
              <a:defRPr sz="3000">
                <a:solidFill>
                  <a:schemeClr val="dk1"/>
                </a:solidFill>
                <a:latin typeface="Roboto Slab"/>
                <a:ea typeface="Roboto Slab"/>
                <a:cs typeface="Roboto Slab"/>
                <a:sym typeface="Roboto Slab"/>
              </a:defRPr>
            </a:lvl9pPr>
          </a:lstStyle>
          <a:p>
            <a:endParaRPr/>
          </a:p>
        </p:txBody>
      </p:sp>
      <p:sp>
        <p:nvSpPr>
          <p:cNvPr id="61" name="Shape 61"/>
          <p:cNvSpPr txBox="1">
            <a:spLocks noGrp="1"/>
          </p:cNvSpPr>
          <p:nvPr>
            <p:ph type="body" idx="1"/>
          </p:nvPr>
        </p:nvSpPr>
        <p:spPr>
          <a:xfrm>
            <a:off x="387900" y="1489824"/>
            <a:ext cx="8368200" cy="30789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1"/>
              </a:buClr>
              <a:buSzPct val="100000"/>
              <a:buFont typeface="Roboto"/>
              <a:defRPr sz="1800">
                <a:solidFill>
                  <a:schemeClr val="dk1"/>
                </a:solidFill>
                <a:latin typeface="Roboto"/>
                <a:ea typeface="Roboto"/>
                <a:cs typeface="Roboto"/>
                <a:sym typeface="Roboto"/>
              </a:defRPr>
            </a:lvl1pPr>
            <a:lvl2pPr lvl="1"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2pPr>
            <a:lvl3pPr lvl="2"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3pPr>
            <a:lvl4pPr lvl="3"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4pPr>
            <a:lvl5pPr lvl="4"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5pPr>
            <a:lvl6pPr lvl="5"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6pPr>
            <a:lvl7pPr lvl="6"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7pPr>
            <a:lvl8pPr lvl="7"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8pPr>
            <a:lvl9pPr lvl="8" rtl="0">
              <a:lnSpc>
                <a:spcPct val="115000"/>
              </a:lnSpc>
              <a:spcBef>
                <a:spcPts val="0"/>
              </a:spcBef>
              <a:spcAft>
                <a:spcPts val="1600"/>
              </a:spcAft>
              <a:buClr>
                <a:schemeClr val="dk1"/>
              </a:buClr>
              <a:buSzPct val="100000"/>
              <a:buFont typeface="Roboto"/>
              <a:defRPr sz="1400">
                <a:solidFill>
                  <a:schemeClr val="dk1"/>
                </a:solidFill>
                <a:latin typeface="Roboto"/>
                <a:ea typeface="Roboto"/>
                <a:cs typeface="Roboto"/>
                <a:sym typeface="Roboto"/>
              </a:defRPr>
            </a:lvl9pPr>
          </a:lstStyle>
          <a:p>
            <a:endParaRPr/>
          </a:p>
        </p:txBody>
      </p:sp>
      <p:sp>
        <p:nvSpPr>
          <p:cNvPr id="62" name="Shape 62"/>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dk1"/>
                </a:solidFill>
                <a:latin typeface="Roboto"/>
                <a:ea typeface="Roboto"/>
                <a:cs typeface="Roboto"/>
                <a:sym typeface="Roboto"/>
              </a:rPr>
              <a:t>‹#›</a:t>
            </a:fld>
            <a:endParaRPr lang="en" sz="1000">
              <a:solidFill>
                <a:schemeClr val="dk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6.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ctrTitle"/>
          </p:nvPr>
        </p:nvSpPr>
        <p:spPr>
          <a:xfrm>
            <a:off x="1680301" y="1493725"/>
            <a:ext cx="5783400" cy="1457399"/>
          </a:xfrm>
          <a:prstGeom prst="rect">
            <a:avLst/>
          </a:prstGeom>
        </p:spPr>
        <p:txBody>
          <a:bodyPr lIns="91425" tIns="91425" rIns="91425" bIns="91425" anchor="b" anchorCtr="0">
            <a:noAutofit/>
          </a:bodyPr>
          <a:lstStyle/>
          <a:p>
            <a:pPr lvl="0">
              <a:spcBef>
                <a:spcPts val="0"/>
              </a:spcBef>
              <a:buNone/>
            </a:pPr>
            <a:r>
              <a:rPr lang="en"/>
              <a:t>Autonomous Drone</a:t>
            </a:r>
          </a:p>
        </p:txBody>
      </p:sp>
      <p:sp>
        <p:nvSpPr>
          <p:cNvPr id="124" name="Shape 124"/>
          <p:cNvSpPr txBox="1">
            <a:spLocks noGrp="1"/>
          </p:cNvSpPr>
          <p:nvPr>
            <p:ph type="subTitle" idx="1"/>
          </p:nvPr>
        </p:nvSpPr>
        <p:spPr>
          <a:xfrm>
            <a:off x="1680301" y="3049450"/>
            <a:ext cx="5783400" cy="909000"/>
          </a:xfrm>
          <a:prstGeom prst="rect">
            <a:avLst/>
          </a:prstGeom>
        </p:spPr>
        <p:txBody>
          <a:bodyPr lIns="91425" tIns="91425" rIns="91425" bIns="91425" anchor="t" anchorCtr="0">
            <a:noAutofit/>
          </a:bodyPr>
          <a:lstStyle/>
          <a:p>
            <a:pPr lvl="0">
              <a:spcBef>
                <a:spcPts val="0"/>
              </a:spcBef>
              <a:buNone/>
            </a:pPr>
            <a:r>
              <a:rPr lang="en"/>
              <a:t>3D scanning with smart drone</a:t>
            </a:r>
          </a:p>
        </p:txBody>
      </p:sp>
      <p:pic>
        <p:nvPicPr>
          <p:cNvPr id="125" name="Shape 125"/>
          <p:cNvPicPr preferRelativeResize="0"/>
          <p:nvPr/>
        </p:nvPicPr>
        <p:blipFill>
          <a:blip r:embed="rId3">
            <a:alphaModFix/>
          </a:blip>
          <a:stretch>
            <a:fillRect/>
          </a:stretch>
        </p:blipFill>
        <p:spPr>
          <a:xfrm>
            <a:off x="2880048" y="299600"/>
            <a:ext cx="3262997" cy="1857648"/>
          </a:xfrm>
          <a:prstGeom prst="rect">
            <a:avLst/>
          </a:prstGeom>
          <a:noFill/>
          <a:ln>
            <a:noFill/>
          </a:ln>
        </p:spPr>
      </p:pic>
      <p:pic>
        <p:nvPicPr>
          <p:cNvPr id="126" name="Shape 126" descr="NUS_logo_full-horizontal.jpg"/>
          <p:cNvPicPr preferRelativeResize="0"/>
          <p:nvPr/>
        </p:nvPicPr>
        <p:blipFill>
          <a:blip r:embed="rId4">
            <a:alphaModFix/>
          </a:blip>
          <a:stretch>
            <a:fillRect/>
          </a:stretch>
        </p:blipFill>
        <p:spPr>
          <a:xfrm>
            <a:off x="266200" y="4335299"/>
            <a:ext cx="889325" cy="55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170850" y="87000"/>
            <a:ext cx="7093500" cy="599100"/>
          </a:xfrm>
          <a:prstGeom prst="rect">
            <a:avLst/>
          </a:prstGeom>
        </p:spPr>
        <p:txBody>
          <a:bodyPr lIns="91425" tIns="91425" rIns="91425" bIns="91425" anchor="b" anchorCtr="0">
            <a:noAutofit/>
          </a:bodyPr>
          <a:lstStyle/>
          <a:p>
            <a:pPr lvl="0">
              <a:spcBef>
                <a:spcPts val="0"/>
              </a:spcBef>
              <a:buNone/>
            </a:pPr>
            <a:r>
              <a:rPr lang="en"/>
              <a:t>Sensor Integration with Raspberry Pi </a:t>
            </a:r>
          </a:p>
        </p:txBody>
      </p:sp>
      <p:pic>
        <p:nvPicPr>
          <p:cNvPr id="191" name="Shape 191"/>
          <p:cNvPicPr preferRelativeResize="0"/>
          <p:nvPr/>
        </p:nvPicPr>
        <p:blipFill>
          <a:blip r:embed="rId3">
            <a:alphaModFix/>
          </a:blip>
          <a:stretch>
            <a:fillRect/>
          </a:stretch>
        </p:blipFill>
        <p:spPr>
          <a:xfrm>
            <a:off x="2020549" y="674287"/>
            <a:ext cx="5102900" cy="3794924"/>
          </a:xfrm>
          <a:prstGeom prst="rect">
            <a:avLst/>
          </a:prstGeom>
          <a:noFill/>
          <a:ln>
            <a:noFill/>
          </a:ln>
        </p:spPr>
      </p:pic>
      <p:sp>
        <p:nvSpPr>
          <p:cNvPr id="192" name="Shape 192"/>
          <p:cNvSpPr txBox="1"/>
          <p:nvPr/>
        </p:nvSpPr>
        <p:spPr>
          <a:xfrm>
            <a:off x="2020550" y="4469200"/>
            <a:ext cx="5103000" cy="5340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3F3F3"/>
                </a:solidFill>
              </a:rPr>
              <a:t>3D view of 4 ultrasonic sensors, humidity &amp; temperature sensor, pixhawk flight controller and Raspberry Pi assembled on Quadcopter frame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2694375" y="110050"/>
            <a:ext cx="3732300" cy="509700"/>
          </a:xfrm>
          <a:prstGeom prst="rect">
            <a:avLst/>
          </a:prstGeom>
        </p:spPr>
        <p:txBody>
          <a:bodyPr lIns="91425" tIns="91425" rIns="91425" bIns="91425" anchor="b" anchorCtr="0">
            <a:noAutofit/>
          </a:bodyPr>
          <a:lstStyle/>
          <a:p>
            <a:pPr lvl="0">
              <a:spcBef>
                <a:spcPts val="0"/>
              </a:spcBef>
              <a:buNone/>
            </a:pPr>
            <a:r>
              <a:rPr lang="en"/>
              <a:t>Obstacle Detection</a:t>
            </a:r>
          </a:p>
        </p:txBody>
      </p:sp>
      <p:pic>
        <p:nvPicPr>
          <p:cNvPr id="198" name="Shape 198"/>
          <p:cNvPicPr preferRelativeResize="0"/>
          <p:nvPr/>
        </p:nvPicPr>
        <p:blipFill>
          <a:blip r:embed="rId3">
            <a:alphaModFix/>
          </a:blip>
          <a:stretch>
            <a:fillRect/>
          </a:stretch>
        </p:blipFill>
        <p:spPr>
          <a:xfrm>
            <a:off x="4309900" y="749250"/>
            <a:ext cx="4574350" cy="3524325"/>
          </a:xfrm>
          <a:prstGeom prst="rect">
            <a:avLst/>
          </a:prstGeom>
          <a:noFill/>
          <a:ln>
            <a:noFill/>
          </a:ln>
        </p:spPr>
      </p:pic>
      <p:pic>
        <p:nvPicPr>
          <p:cNvPr id="199" name="Shape 199"/>
          <p:cNvPicPr preferRelativeResize="0"/>
          <p:nvPr/>
        </p:nvPicPr>
        <p:blipFill>
          <a:blip r:embed="rId4">
            <a:alphaModFix/>
          </a:blip>
          <a:stretch>
            <a:fillRect/>
          </a:stretch>
        </p:blipFill>
        <p:spPr>
          <a:xfrm>
            <a:off x="256350" y="749249"/>
            <a:ext cx="3892529" cy="3524324"/>
          </a:xfrm>
          <a:prstGeom prst="rect">
            <a:avLst/>
          </a:prstGeom>
          <a:noFill/>
          <a:ln>
            <a:noFill/>
          </a:ln>
        </p:spPr>
      </p:pic>
      <p:sp>
        <p:nvSpPr>
          <p:cNvPr id="200" name="Shape 200"/>
          <p:cNvSpPr txBox="1"/>
          <p:nvPr/>
        </p:nvSpPr>
        <p:spPr>
          <a:xfrm>
            <a:off x="256362" y="4403075"/>
            <a:ext cx="3892500" cy="424200"/>
          </a:xfrm>
          <a:prstGeom prst="rect">
            <a:avLst/>
          </a:prstGeom>
          <a:noFill/>
          <a:ln>
            <a:noFill/>
          </a:ln>
        </p:spPr>
        <p:txBody>
          <a:bodyPr lIns="91425" tIns="91425" rIns="91425" bIns="91425" anchor="t" anchorCtr="0">
            <a:noAutofit/>
          </a:bodyPr>
          <a:lstStyle/>
          <a:p>
            <a:pPr lvl="0">
              <a:spcBef>
                <a:spcPts val="0"/>
              </a:spcBef>
              <a:buNone/>
            </a:pPr>
            <a:r>
              <a:rPr lang="en" sz="1200">
                <a:solidFill>
                  <a:srgbClr val="F3F3F3"/>
                </a:solidFill>
              </a:rPr>
              <a:t>Angle of measurement of ultrasonic sensor(30 degree) </a:t>
            </a:r>
          </a:p>
        </p:txBody>
      </p:sp>
      <p:sp>
        <p:nvSpPr>
          <p:cNvPr id="201" name="Shape 201"/>
          <p:cNvSpPr txBox="1"/>
          <p:nvPr/>
        </p:nvSpPr>
        <p:spPr>
          <a:xfrm>
            <a:off x="4309902" y="4403075"/>
            <a:ext cx="4628700" cy="4242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F3F3F3"/>
                </a:solidFill>
              </a:rPr>
              <a:t>7 Sampling points taken from each ultrasonic sensor and calculation of mean value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387900" y="1381049"/>
            <a:ext cx="8368200" cy="2120400"/>
          </a:xfrm>
          <a:prstGeom prst="rect">
            <a:avLst/>
          </a:prstGeom>
        </p:spPr>
        <p:txBody>
          <a:bodyPr lIns="91425" tIns="91425" rIns="91425" bIns="91425" anchor="t" anchorCtr="0">
            <a:noAutofit/>
          </a:bodyPr>
          <a:lstStyle/>
          <a:p>
            <a:pPr lvl="0" algn="just" rtl="0">
              <a:spcBef>
                <a:spcPts val="0"/>
              </a:spcBef>
              <a:spcAft>
                <a:spcPts val="0"/>
              </a:spcAft>
              <a:buNone/>
            </a:pPr>
            <a:r>
              <a:rPr lang="en" sz="1400"/>
              <a:t>Four ultrasonic sensors installed in front, left, right and bottom are monitoring and checking whether there are any object within the range at all times during the flight.The HC-SR04 ultrasonic sensor has a measurement angle of 30 degree.</a:t>
            </a:r>
          </a:p>
          <a:p>
            <a:pPr lvl="0" algn="just" rtl="0">
              <a:spcBef>
                <a:spcPts val="0"/>
              </a:spcBef>
              <a:spcAft>
                <a:spcPts val="0"/>
              </a:spcAft>
              <a:buNone/>
            </a:pPr>
            <a:r>
              <a:rPr lang="en" sz="1400"/>
              <a:t>When the obstacle is within the range of predefined distance (let’s say 50 cm), the python application will receive notification and perform necessary actions based on algorithm and information provided by four ultrasonic sensors (i.e  stop moving, hover and turn right if the object is in front and other obstacles in other directions). </a:t>
            </a: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1886086" y="779774"/>
            <a:ext cx="5371825" cy="3644850"/>
          </a:xfrm>
          <a:prstGeom prst="rect">
            <a:avLst/>
          </a:prstGeom>
          <a:noFill/>
          <a:ln>
            <a:noFill/>
          </a:ln>
        </p:spPr>
      </p:pic>
      <p:sp>
        <p:nvSpPr>
          <p:cNvPr id="212" name="Shape 212"/>
          <p:cNvSpPr txBox="1"/>
          <p:nvPr/>
        </p:nvSpPr>
        <p:spPr>
          <a:xfrm>
            <a:off x="2885437" y="4534550"/>
            <a:ext cx="3403500" cy="402300"/>
          </a:xfrm>
          <a:prstGeom prst="rect">
            <a:avLst/>
          </a:prstGeom>
          <a:noFill/>
          <a:ln>
            <a:noFill/>
          </a:ln>
        </p:spPr>
        <p:txBody>
          <a:bodyPr lIns="91425" tIns="91425" rIns="91425" bIns="91425" anchor="t" anchorCtr="0">
            <a:noAutofit/>
          </a:bodyPr>
          <a:lstStyle/>
          <a:p>
            <a:pPr lvl="0">
              <a:spcBef>
                <a:spcPts val="0"/>
              </a:spcBef>
              <a:buNone/>
            </a:pPr>
            <a:r>
              <a:rPr lang="en">
                <a:solidFill>
                  <a:srgbClr val="F3F3F3"/>
                </a:solidFill>
              </a:rPr>
              <a:t>Illustration of UAV’s Obstacle Avoidance</a:t>
            </a:r>
          </a:p>
        </p:txBody>
      </p:sp>
      <p:sp>
        <p:nvSpPr>
          <p:cNvPr id="213" name="Shape 213"/>
          <p:cNvSpPr txBox="1">
            <a:spLocks noGrp="1"/>
          </p:cNvSpPr>
          <p:nvPr>
            <p:ph type="title"/>
          </p:nvPr>
        </p:nvSpPr>
        <p:spPr>
          <a:xfrm>
            <a:off x="2682350" y="153550"/>
            <a:ext cx="3809700" cy="516300"/>
          </a:xfrm>
          <a:prstGeom prst="rect">
            <a:avLst/>
          </a:prstGeom>
        </p:spPr>
        <p:txBody>
          <a:bodyPr lIns="91425" tIns="91425" rIns="91425" bIns="91425" anchor="b" anchorCtr="0">
            <a:noAutofit/>
          </a:bodyPr>
          <a:lstStyle/>
          <a:p>
            <a:pPr lvl="0" rtl="0">
              <a:spcBef>
                <a:spcPts val="0"/>
              </a:spcBef>
              <a:buNone/>
            </a:pPr>
            <a:r>
              <a:rPr lang="en"/>
              <a:t>Obstacle Avoidance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801125" y="839650"/>
            <a:ext cx="7430700" cy="3936300"/>
          </a:xfrm>
          <a:prstGeom prst="rect">
            <a:avLst/>
          </a:prstGeom>
        </p:spPr>
        <p:txBody>
          <a:bodyPr lIns="91425" tIns="91425" rIns="91425" bIns="91425" anchor="t" anchorCtr="0">
            <a:noAutofit/>
          </a:bodyPr>
          <a:lstStyle/>
          <a:p>
            <a:pPr lvl="0" algn="just" rtl="0">
              <a:spcBef>
                <a:spcPts val="0"/>
              </a:spcBef>
              <a:spcAft>
                <a:spcPts val="0"/>
              </a:spcAft>
              <a:buNone/>
            </a:pPr>
            <a:r>
              <a:rPr lang="en" sz="1200"/>
              <a:t>The below are the steps of the algorithm:</a:t>
            </a:r>
          </a:p>
          <a:p>
            <a:pPr lvl="0" algn="just" rtl="0">
              <a:spcBef>
                <a:spcPts val="0"/>
              </a:spcBef>
              <a:spcAft>
                <a:spcPts val="0"/>
              </a:spcAft>
              <a:buNone/>
            </a:pPr>
            <a:r>
              <a:rPr lang="en" sz="1200"/>
              <a:t> </a:t>
            </a:r>
          </a:p>
          <a:p>
            <a:pPr lvl="0" algn="just" rtl="0">
              <a:spcBef>
                <a:spcPts val="0"/>
              </a:spcBef>
              <a:spcAft>
                <a:spcPts val="0"/>
              </a:spcAft>
              <a:buNone/>
            </a:pPr>
            <a:r>
              <a:rPr lang="en" sz="1200"/>
              <a:t>Step 1: Get all ultrasonic sensors’ readings in thread running 	concurrently in Python application. </a:t>
            </a:r>
          </a:p>
          <a:p>
            <a:pPr marL="0" lvl="0" indent="0" algn="just" rtl="0">
              <a:spcBef>
                <a:spcPts val="0"/>
              </a:spcBef>
              <a:spcAft>
                <a:spcPts val="0"/>
              </a:spcAft>
              <a:buNone/>
            </a:pPr>
            <a:r>
              <a:rPr lang="en" sz="1200"/>
              <a:t>Each ultrasonic sensor acquires 7 samples and calculate mean value in order to avoid inaccuracy caused by unwanted noises  and electrical spike, etc.                 	</a:t>
            </a:r>
          </a:p>
          <a:p>
            <a:pPr lvl="0" algn="just" rtl="0">
              <a:spcBef>
                <a:spcPts val="0"/>
              </a:spcBef>
              <a:spcAft>
                <a:spcPts val="0"/>
              </a:spcAft>
              <a:buNone/>
            </a:pPr>
            <a:r>
              <a:rPr lang="en" sz="1200"/>
              <a:t> </a:t>
            </a:r>
          </a:p>
          <a:p>
            <a:pPr marL="0" lvl="0" indent="0" algn="just" rtl="0">
              <a:spcBef>
                <a:spcPts val="0"/>
              </a:spcBef>
              <a:spcAft>
                <a:spcPts val="0"/>
              </a:spcAft>
              <a:buNone/>
            </a:pPr>
            <a:r>
              <a:rPr lang="en" sz="1200"/>
              <a:t>Step 2: Check whether there is any object within the range of 50 cm.If there is an object within the               specified range, it is considered that obstacle is detected and command  the drone to stop moving forward , move back a little bit and hover.</a:t>
            </a:r>
          </a:p>
          <a:p>
            <a:pPr lvl="0" algn="just" rtl="0">
              <a:spcBef>
                <a:spcPts val="0"/>
              </a:spcBef>
              <a:spcAft>
                <a:spcPts val="0"/>
              </a:spcAft>
              <a:buNone/>
            </a:pPr>
            <a:r>
              <a:rPr lang="en" sz="1200"/>
              <a:t> </a:t>
            </a:r>
          </a:p>
          <a:p>
            <a:pPr lvl="0" algn="just" rtl="0">
              <a:spcBef>
                <a:spcPts val="0"/>
              </a:spcBef>
              <a:spcAft>
                <a:spcPts val="0"/>
              </a:spcAft>
              <a:buNone/>
            </a:pPr>
            <a:r>
              <a:rPr lang="en" sz="1200"/>
              <a:t>Step 3: Check the direction of the obstacle with respect to the  drone.</a:t>
            </a:r>
          </a:p>
          <a:p>
            <a:pPr lvl="0" algn="just" rtl="0">
              <a:spcBef>
                <a:spcPts val="0"/>
              </a:spcBef>
              <a:spcAft>
                <a:spcPts val="0"/>
              </a:spcAft>
              <a:buNone/>
            </a:pPr>
            <a:r>
              <a:rPr lang="en" sz="1200"/>
              <a:t> </a:t>
            </a:r>
          </a:p>
          <a:p>
            <a:pPr lvl="0" algn="just" rtl="0">
              <a:spcBef>
                <a:spcPts val="0"/>
              </a:spcBef>
              <a:spcAft>
                <a:spcPts val="0"/>
              </a:spcAft>
              <a:buNone/>
            </a:pPr>
            <a:r>
              <a:rPr lang="en" sz="1200"/>
              <a:t>Step 4: Check whether there are other obstacles in other directions.</a:t>
            </a:r>
          </a:p>
          <a:p>
            <a:pPr lvl="0" algn="just" rtl="0">
              <a:spcBef>
                <a:spcPts val="0"/>
              </a:spcBef>
              <a:spcAft>
                <a:spcPts val="0"/>
              </a:spcAft>
              <a:buNone/>
            </a:pPr>
            <a:r>
              <a:rPr lang="en" sz="1200"/>
              <a:t> </a:t>
            </a:r>
          </a:p>
          <a:p>
            <a:pPr marL="0" lvl="0" indent="0" algn="just" rtl="0">
              <a:spcBef>
                <a:spcPts val="0"/>
              </a:spcBef>
              <a:spcAft>
                <a:spcPts val="0"/>
              </a:spcAft>
              <a:buNone/>
            </a:pPr>
            <a:r>
              <a:rPr lang="en" sz="1200"/>
              <a:t>Step 5: Decide to avoid the direction where obstacle exists and move in the direction where there is no  obstacle and proceed to the destination.</a:t>
            </a:r>
          </a:p>
          <a:p>
            <a:pPr lvl="0" algn="just">
              <a:spcBef>
                <a:spcPts val="0"/>
              </a:spcBef>
              <a:buNone/>
            </a:pP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2449800" y="120900"/>
            <a:ext cx="4244400" cy="686100"/>
          </a:xfrm>
          <a:prstGeom prst="rect">
            <a:avLst/>
          </a:prstGeom>
        </p:spPr>
        <p:txBody>
          <a:bodyPr lIns="91425" tIns="91425" rIns="91425" bIns="91425" anchor="b" anchorCtr="0">
            <a:noAutofit/>
          </a:bodyPr>
          <a:lstStyle/>
          <a:p>
            <a:pPr lvl="0">
              <a:spcBef>
                <a:spcPts val="0"/>
              </a:spcBef>
              <a:buNone/>
            </a:pPr>
            <a:r>
              <a:rPr lang="en"/>
              <a:t>4G LTE Connectivity</a:t>
            </a:r>
          </a:p>
        </p:txBody>
      </p:sp>
      <p:pic>
        <p:nvPicPr>
          <p:cNvPr id="224" name="Shape 224"/>
          <p:cNvPicPr preferRelativeResize="0"/>
          <p:nvPr/>
        </p:nvPicPr>
        <p:blipFill>
          <a:blip r:embed="rId3">
            <a:alphaModFix/>
          </a:blip>
          <a:stretch>
            <a:fillRect/>
          </a:stretch>
        </p:blipFill>
        <p:spPr>
          <a:xfrm>
            <a:off x="3999674" y="1055300"/>
            <a:ext cx="4713411" cy="3228975"/>
          </a:xfrm>
          <a:prstGeom prst="rect">
            <a:avLst/>
          </a:prstGeom>
          <a:noFill/>
          <a:ln>
            <a:noFill/>
          </a:ln>
        </p:spPr>
      </p:pic>
      <p:pic>
        <p:nvPicPr>
          <p:cNvPr id="225" name="Shape 225"/>
          <p:cNvPicPr preferRelativeResize="0"/>
          <p:nvPr/>
        </p:nvPicPr>
        <p:blipFill>
          <a:blip r:embed="rId4">
            <a:alphaModFix/>
          </a:blip>
          <a:stretch>
            <a:fillRect/>
          </a:stretch>
        </p:blipFill>
        <p:spPr>
          <a:xfrm>
            <a:off x="485775" y="1055287"/>
            <a:ext cx="3124200" cy="3228975"/>
          </a:xfrm>
          <a:prstGeom prst="rect">
            <a:avLst/>
          </a:prstGeom>
          <a:noFill/>
          <a:ln>
            <a:noFill/>
          </a:ln>
        </p:spPr>
      </p:pic>
      <p:sp>
        <p:nvSpPr>
          <p:cNvPr id="226" name="Shape 226"/>
          <p:cNvSpPr txBox="1"/>
          <p:nvPr/>
        </p:nvSpPr>
        <p:spPr>
          <a:xfrm>
            <a:off x="920750" y="4338650"/>
            <a:ext cx="2341500" cy="522000"/>
          </a:xfrm>
          <a:prstGeom prst="rect">
            <a:avLst/>
          </a:prstGeom>
          <a:noFill/>
          <a:ln>
            <a:noFill/>
          </a:ln>
        </p:spPr>
        <p:txBody>
          <a:bodyPr lIns="91425" tIns="91425" rIns="91425" bIns="91425" anchor="t" anchorCtr="0">
            <a:noAutofit/>
          </a:bodyPr>
          <a:lstStyle/>
          <a:p>
            <a:pPr lvl="0">
              <a:spcBef>
                <a:spcPts val="0"/>
              </a:spcBef>
              <a:buNone/>
            </a:pPr>
            <a:r>
              <a:rPr lang="en">
                <a:solidFill>
                  <a:srgbClr val="F3F3F3"/>
                </a:solidFill>
              </a:rPr>
              <a:t>Pianywhere 4G LTE board</a:t>
            </a:r>
          </a:p>
        </p:txBody>
      </p:sp>
      <p:sp>
        <p:nvSpPr>
          <p:cNvPr id="227" name="Shape 227"/>
          <p:cNvSpPr txBox="1"/>
          <p:nvPr/>
        </p:nvSpPr>
        <p:spPr>
          <a:xfrm>
            <a:off x="5507125" y="4434700"/>
            <a:ext cx="1985100" cy="522000"/>
          </a:xfrm>
          <a:prstGeom prst="rect">
            <a:avLst/>
          </a:prstGeom>
          <a:noFill/>
          <a:ln>
            <a:noFill/>
          </a:ln>
        </p:spPr>
        <p:txBody>
          <a:bodyPr lIns="91425" tIns="91425" rIns="91425" bIns="91425" anchor="t" anchorCtr="0">
            <a:noAutofit/>
          </a:bodyPr>
          <a:lstStyle/>
          <a:p>
            <a:pPr lvl="0" rtl="0">
              <a:spcBef>
                <a:spcPts val="0"/>
              </a:spcBef>
              <a:buNone/>
            </a:pPr>
            <a:r>
              <a:rPr lang="en">
                <a:solidFill>
                  <a:srgbClr val="F3F3F3"/>
                </a:solidFill>
              </a:rPr>
              <a:t>Sixfab 4G LTE board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1418675" y="66550"/>
            <a:ext cx="6628200" cy="686100"/>
          </a:xfrm>
          <a:prstGeom prst="rect">
            <a:avLst/>
          </a:prstGeom>
        </p:spPr>
        <p:txBody>
          <a:bodyPr lIns="91425" tIns="91425" rIns="91425" bIns="91425" anchor="b" anchorCtr="0">
            <a:noAutofit/>
          </a:bodyPr>
          <a:lstStyle/>
          <a:p>
            <a:pPr lvl="0">
              <a:spcBef>
                <a:spcPts val="0"/>
              </a:spcBef>
              <a:buNone/>
            </a:pPr>
            <a:r>
              <a:rPr lang="en" sz="2400"/>
              <a:t>Use 4G LTE ultra fast internet connectivity</a:t>
            </a:r>
          </a:p>
        </p:txBody>
      </p:sp>
      <p:pic>
        <p:nvPicPr>
          <p:cNvPr id="233" name="Shape 233"/>
          <p:cNvPicPr preferRelativeResize="0"/>
          <p:nvPr/>
        </p:nvPicPr>
        <p:blipFill>
          <a:blip r:embed="rId3">
            <a:alphaModFix/>
          </a:blip>
          <a:stretch>
            <a:fillRect/>
          </a:stretch>
        </p:blipFill>
        <p:spPr>
          <a:xfrm>
            <a:off x="483500" y="752649"/>
            <a:ext cx="3026199" cy="3749274"/>
          </a:xfrm>
          <a:prstGeom prst="rect">
            <a:avLst/>
          </a:prstGeom>
          <a:noFill/>
          <a:ln>
            <a:noFill/>
          </a:ln>
        </p:spPr>
      </p:pic>
      <p:pic>
        <p:nvPicPr>
          <p:cNvPr id="234" name="Shape 234"/>
          <p:cNvPicPr preferRelativeResize="0"/>
          <p:nvPr/>
        </p:nvPicPr>
        <p:blipFill>
          <a:blip r:embed="rId4">
            <a:alphaModFix/>
          </a:blip>
          <a:stretch>
            <a:fillRect/>
          </a:stretch>
        </p:blipFill>
        <p:spPr>
          <a:xfrm>
            <a:off x="3938024" y="752649"/>
            <a:ext cx="4683037" cy="3749274"/>
          </a:xfrm>
          <a:prstGeom prst="rect">
            <a:avLst/>
          </a:prstGeom>
          <a:noFill/>
          <a:ln>
            <a:noFill/>
          </a:ln>
        </p:spPr>
      </p:pic>
      <p:sp>
        <p:nvSpPr>
          <p:cNvPr id="235" name="Shape 235"/>
          <p:cNvSpPr txBox="1"/>
          <p:nvPr/>
        </p:nvSpPr>
        <p:spPr>
          <a:xfrm>
            <a:off x="483500" y="4621300"/>
            <a:ext cx="7106700" cy="359100"/>
          </a:xfrm>
          <a:prstGeom prst="rect">
            <a:avLst/>
          </a:prstGeom>
          <a:noFill/>
          <a:ln>
            <a:noFill/>
          </a:ln>
        </p:spPr>
        <p:txBody>
          <a:bodyPr lIns="91425" tIns="91425" rIns="91425" bIns="91425" anchor="t" anchorCtr="0">
            <a:noAutofit/>
          </a:bodyPr>
          <a:lstStyle/>
          <a:p>
            <a:pPr lvl="0">
              <a:spcBef>
                <a:spcPts val="0"/>
              </a:spcBef>
              <a:buNone/>
            </a:pPr>
            <a:r>
              <a:rPr lang="en">
                <a:solidFill>
                  <a:srgbClr val="F3F3F3"/>
                </a:solidFill>
              </a:rPr>
              <a:t>Sixfab 4G LTE shield and connection diagram with Raspberry Pi’s GPIO header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Smart Drone App</a:t>
            </a:r>
          </a:p>
        </p:txBody>
      </p:sp>
      <p:sp>
        <p:nvSpPr>
          <p:cNvPr id="241" name="Shape 241"/>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228600" lvl="0" indent="-165100" rtl="0">
              <a:lnSpc>
                <a:spcPct val="90000"/>
              </a:lnSpc>
              <a:spcBef>
                <a:spcPts val="0"/>
              </a:spcBef>
              <a:spcAft>
                <a:spcPts val="0"/>
              </a:spcAft>
              <a:buSzPct val="100000"/>
              <a:buFont typeface="Arial"/>
              <a:buChar char="•"/>
            </a:pPr>
            <a:r>
              <a:rPr lang="en">
                <a:latin typeface="Calibri"/>
                <a:ea typeface="Calibri"/>
                <a:cs typeface="Calibri"/>
                <a:sym typeface="Calibri"/>
              </a:rPr>
              <a:t>Establishes server-client connection</a:t>
            </a:r>
          </a:p>
          <a:p>
            <a:pPr marL="228600" lvl="0" indent="-165100" rtl="0">
              <a:lnSpc>
                <a:spcPct val="90000"/>
              </a:lnSpc>
              <a:spcBef>
                <a:spcPts val="1000"/>
              </a:spcBef>
              <a:spcAft>
                <a:spcPts val="0"/>
              </a:spcAft>
              <a:buSzPct val="100000"/>
              <a:buFont typeface="Arial"/>
              <a:buChar char="•"/>
            </a:pPr>
            <a:r>
              <a:rPr lang="en">
                <a:latin typeface="Calibri"/>
                <a:ea typeface="Calibri"/>
                <a:cs typeface="Calibri"/>
                <a:sym typeface="Calibri"/>
              </a:rPr>
              <a:t>Incorporates the following features</a:t>
            </a:r>
          </a:p>
          <a:p>
            <a:pPr marL="685800" lvl="1" indent="-152400" rtl="0">
              <a:lnSpc>
                <a:spcPct val="90000"/>
              </a:lnSpc>
              <a:spcBef>
                <a:spcPts val="500"/>
              </a:spcBef>
              <a:spcAft>
                <a:spcPts val="0"/>
              </a:spcAft>
              <a:buSzPct val="100000"/>
              <a:buFont typeface="Arial"/>
              <a:buChar char="•"/>
            </a:pPr>
            <a:r>
              <a:rPr lang="en" sz="1200">
                <a:latin typeface="Calibri"/>
                <a:ea typeface="Calibri"/>
                <a:cs typeface="Calibri"/>
                <a:sym typeface="Calibri"/>
              </a:rPr>
              <a:t>Voice control (Google Speech API)</a:t>
            </a:r>
          </a:p>
          <a:p>
            <a:pPr marL="685800" lvl="1" indent="-152400" rtl="0">
              <a:lnSpc>
                <a:spcPct val="90000"/>
              </a:lnSpc>
              <a:spcBef>
                <a:spcPts val="500"/>
              </a:spcBef>
              <a:spcAft>
                <a:spcPts val="0"/>
              </a:spcAft>
              <a:buSzPct val="100000"/>
              <a:buFont typeface="Calibri"/>
              <a:buChar char="•"/>
            </a:pPr>
            <a:r>
              <a:rPr lang="en" sz="1200">
                <a:latin typeface="Calibri"/>
                <a:ea typeface="Calibri"/>
                <a:cs typeface="Calibri"/>
                <a:sym typeface="Calibri"/>
              </a:rPr>
              <a:t>App screen control</a:t>
            </a:r>
          </a:p>
          <a:p>
            <a:pPr marL="685800" lvl="1" indent="-152400" rtl="0">
              <a:lnSpc>
                <a:spcPct val="90000"/>
              </a:lnSpc>
              <a:spcBef>
                <a:spcPts val="500"/>
              </a:spcBef>
              <a:spcAft>
                <a:spcPts val="0"/>
              </a:spcAft>
              <a:buSzPct val="100000"/>
              <a:buFont typeface="Arial"/>
              <a:buChar char="•"/>
            </a:pPr>
            <a:r>
              <a:rPr lang="en" sz="1200">
                <a:latin typeface="Calibri"/>
                <a:ea typeface="Calibri"/>
                <a:cs typeface="Calibri"/>
                <a:sym typeface="Calibri"/>
              </a:rPr>
              <a:t>Autonomous flying (Waypoint setting)</a:t>
            </a:r>
          </a:p>
          <a:p>
            <a:pPr marL="685800" lvl="1" indent="-152400" rtl="0">
              <a:lnSpc>
                <a:spcPct val="90000"/>
              </a:lnSpc>
              <a:spcBef>
                <a:spcPts val="500"/>
              </a:spcBef>
              <a:spcAft>
                <a:spcPts val="0"/>
              </a:spcAft>
              <a:buSzPct val="100000"/>
              <a:buFont typeface="Arial"/>
              <a:buChar char="•"/>
            </a:pPr>
            <a:r>
              <a:rPr lang="en" sz="1200">
                <a:latin typeface="Calibri"/>
                <a:ea typeface="Calibri"/>
                <a:cs typeface="Calibri"/>
                <a:sym typeface="Calibri"/>
              </a:rPr>
              <a:t>Cooperative control (Phone accelerometer and magnetometer sensors)</a:t>
            </a:r>
          </a:p>
          <a:p>
            <a:pPr marL="685800" marR="0" lvl="1" indent="-152400" algn="l" rtl="0">
              <a:lnSpc>
                <a:spcPct val="90000"/>
              </a:lnSpc>
              <a:spcBef>
                <a:spcPts val="500"/>
              </a:spcBef>
              <a:spcAft>
                <a:spcPts val="0"/>
              </a:spcAft>
              <a:buSzPct val="100000"/>
              <a:buFont typeface="Arial"/>
              <a:buChar char="•"/>
            </a:pPr>
            <a:r>
              <a:rPr lang="en" sz="1200">
                <a:latin typeface="Calibri"/>
                <a:ea typeface="Calibri"/>
                <a:cs typeface="Calibri"/>
                <a:sym typeface="Calibri"/>
              </a:rPr>
              <a:t>Location tracking (Google Maps API)</a:t>
            </a:r>
          </a:p>
          <a:p>
            <a:pPr marL="685800" lvl="1" indent="-152400" rtl="0">
              <a:lnSpc>
                <a:spcPct val="90000"/>
              </a:lnSpc>
              <a:spcBef>
                <a:spcPts val="500"/>
              </a:spcBef>
              <a:spcAft>
                <a:spcPts val="0"/>
              </a:spcAft>
              <a:buSzPct val="100000"/>
              <a:buFont typeface="Arial"/>
              <a:buChar char="•"/>
            </a:pPr>
            <a:r>
              <a:rPr lang="en" sz="1200">
                <a:latin typeface="Calibri"/>
                <a:ea typeface="Calibri"/>
                <a:cs typeface="Calibri"/>
                <a:sym typeface="Calibri"/>
              </a:rPr>
              <a:t>Altitude calculation (Google Elevation API)</a:t>
            </a:r>
          </a:p>
          <a:p>
            <a:pPr marL="685800" lvl="1" indent="-152400" rtl="0">
              <a:lnSpc>
                <a:spcPct val="90000"/>
              </a:lnSpc>
              <a:spcBef>
                <a:spcPts val="500"/>
              </a:spcBef>
              <a:spcAft>
                <a:spcPts val="0"/>
              </a:spcAft>
              <a:buSzPct val="100000"/>
              <a:buFont typeface="Arial"/>
              <a:buChar char="•"/>
            </a:pPr>
            <a:r>
              <a:rPr lang="en" sz="1200">
                <a:latin typeface="Calibri"/>
                <a:ea typeface="Calibri"/>
                <a:cs typeface="Calibri"/>
                <a:sym typeface="Calibri"/>
              </a:rPr>
              <a:t>Sensor monitoring</a:t>
            </a:r>
          </a:p>
          <a:p>
            <a:pPr marL="685800" lvl="1" indent="-152400" rtl="0">
              <a:lnSpc>
                <a:spcPct val="90000"/>
              </a:lnSpc>
              <a:spcBef>
                <a:spcPts val="500"/>
              </a:spcBef>
              <a:spcAft>
                <a:spcPts val="0"/>
              </a:spcAft>
              <a:buSzPct val="100000"/>
              <a:buFont typeface="Calibri"/>
              <a:buChar char="•"/>
            </a:pPr>
            <a:r>
              <a:rPr lang="en" sz="1200">
                <a:latin typeface="Calibri"/>
                <a:ea typeface="Calibri"/>
                <a:cs typeface="Calibri"/>
                <a:sym typeface="Calibri"/>
              </a:rPr>
              <a:t>Text to Speech (Google TTS API)</a:t>
            </a:r>
          </a:p>
          <a:p>
            <a:pPr marL="685800" lvl="1" indent="-152400" rtl="0">
              <a:lnSpc>
                <a:spcPct val="90000"/>
              </a:lnSpc>
              <a:spcBef>
                <a:spcPts val="500"/>
              </a:spcBef>
              <a:spcAft>
                <a:spcPts val="0"/>
              </a:spcAft>
              <a:buSzPct val="100000"/>
              <a:buFont typeface="Calibri"/>
              <a:buChar char="•"/>
            </a:pPr>
            <a:r>
              <a:rPr lang="en" sz="1200">
                <a:latin typeface="Calibri"/>
                <a:ea typeface="Calibri"/>
                <a:cs typeface="Calibri"/>
                <a:sym typeface="Calibri"/>
              </a:rPr>
              <a:t>Image capture and storage</a:t>
            </a:r>
          </a:p>
          <a:p>
            <a:pPr marL="685800" lvl="1" indent="-228600" rtl="0">
              <a:lnSpc>
                <a:spcPct val="90000"/>
              </a:lnSpc>
              <a:spcBef>
                <a:spcPts val="500"/>
              </a:spcBef>
              <a:spcAft>
                <a:spcPts val="0"/>
              </a:spcAft>
              <a:buClr>
                <a:schemeClr val="dk1"/>
              </a:buClr>
              <a:buSzPct val="133333"/>
              <a:buFont typeface="Arial"/>
              <a:buNone/>
            </a:pPr>
            <a:endParaRPr sz="1800">
              <a:latin typeface="Calibri"/>
              <a:ea typeface="Calibri"/>
              <a:cs typeface="Calibri"/>
              <a:sym typeface="Calibri"/>
            </a:endParaRPr>
          </a:p>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56093" y="-175931"/>
            <a:ext cx="7886700" cy="994200"/>
          </a:xfrm>
          <a:prstGeom prst="rect">
            <a:avLst/>
          </a:prstGeom>
        </p:spPr>
        <p:txBody>
          <a:bodyPr lIns="91425" tIns="91425" rIns="91425" bIns="91425" anchor="ctr" anchorCtr="0">
            <a:noAutofit/>
          </a:bodyPr>
          <a:lstStyle/>
          <a:p>
            <a:pPr lvl="0" rtl="0">
              <a:spcBef>
                <a:spcPts val="0"/>
              </a:spcBef>
              <a:buNone/>
            </a:pPr>
            <a:r>
              <a:rPr lang="en"/>
              <a:t>Waypoint Navigation</a:t>
            </a:r>
          </a:p>
        </p:txBody>
      </p:sp>
      <p:cxnSp>
        <p:nvCxnSpPr>
          <p:cNvPr id="248" name="Shape 248"/>
          <p:cNvCxnSpPr/>
          <p:nvPr/>
        </p:nvCxnSpPr>
        <p:spPr>
          <a:xfrm>
            <a:off x="1533900" y="1291548"/>
            <a:ext cx="1299900" cy="0"/>
          </a:xfrm>
          <a:prstGeom prst="straightConnector1">
            <a:avLst/>
          </a:prstGeom>
          <a:noFill/>
          <a:ln w="9525" cap="flat" cmpd="sng">
            <a:solidFill>
              <a:srgbClr val="F3F3F3"/>
            </a:solidFill>
            <a:prstDash val="solid"/>
            <a:round/>
            <a:headEnd type="stealth" w="lg" len="lg"/>
            <a:tailEnd type="stealth" w="lg" len="lg"/>
          </a:ln>
        </p:spPr>
      </p:cxnSp>
      <p:cxnSp>
        <p:nvCxnSpPr>
          <p:cNvPr id="249" name="Shape 249"/>
          <p:cNvCxnSpPr/>
          <p:nvPr/>
        </p:nvCxnSpPr>
        <p:spPr>
          <a:xfrm rot="10800000" flipH="1">
            <a:off x="3912356" y="1163757"/>
            <a:ext cx="1299900" cy="127800"/>
          </a:xfrm>
          <a:prstGeom prst="straightConnector1">
            <a:avLst/>
          </a:prstGeom>
          <a:noFill/>
          <a:ln w="9525" cap="flat" cmpd="sng">
            <a:solidFill>
              <a:srgbClr val="F3F3F3"/>
            </a:solidFill>
            <a:prstDash val="solid"/>
            <a:round/>
            <a:headEnd type="stealth" w="lg" len="lg"/>
            <a:tailEnd type="stealth" w="lg" len="lg"/>
          </a:ln>
        </p:spPr>
      </p:cxnSp>
      <p:pic>
        <p:nvPicPr>
          <p:cNvPr id="250" name="Shape 250" descr="sampleMap.JPG"/>
          <p:cNvPicPr preferRelativeResize="0"/>
          <p:nvPr/>
        </p:nvPicPr>
        <p:blipFill rotWithShape="1">
          <a:blip r:embed="rId3">
            <a:alphaModFix/>
          </a:blip>
          <a:srcRect/>
          <a:stretch/>
        </p:blipFill>
        <p:spPr>
          <a:xfrm>
            <a:off x="321037" y="3227453"/>
            <a:ext cx="1444200" cy="876300"/>
          </a:xfrm>
          <a:prstGeom prst="rect">
            <a:avLst/>
          </a:prstGeom>
          <a:noFill/>
          <a:ln>
            <a:noFill/>
          </a:ln>
        </p:spPr>
      </p:pic>
      <p:sp>
        <p:nvSpPr>
          <p:cNvPr id="251" name="Shape 251"/>
          <p:cNvSpPr txBox="1"/>
          <p:nvPr/>
        </p:nvSpPr>
        <p:spPr>
          <a:xfrm>
            <a:off x="119325" y="4189143"/>
            <a:ext cx="1847700" cy="5427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FFFFF"/>
                </a:solidFill>
              </a:rPr>
              <a:t>Plot Waypoint on mobile app</a:t>
            </a:r>
          </a:p>
          <a:p>
            <a:pPr lvl="0" rtl="0">
              <a:spcBef>
                <a:spcPts val="0"/>
              </a:spcBef>
              <a:buNone/>
            </a:pPr>
            <a:r>
              <a:rPr lang="en" sz="1100">
                <a:solidFill>
                  <a:srgbClr val="FFFFFF"/>
                </a:solidFill>
              </a:rPr>
              <a:t>using Google maps API</a:t>
            </a:r>
          </a:p>
        </p:txBody>
      </p:sp>
      <p:cxnSp>
        <p:nvCxnSpPr>
          <p:cNvPr id="252" name="Shape 252"/>
          <p:cNvCxnSpPr>
            <a:stCxn id="250" idx="0"/>
            <a:endCxn id="253" idx="2"/>
          </p:cNvCxnSpPr>
          <p:nvPr/>
        </p:nvCxnSpPr>
        <p:spPr>
          <a:xfrm rot="10800000">
            <a:off x="1043137" y="1779953"/>
            <a:ext cx="0" cy="1447500"/>
          </a:xfrm>
          <a:prstGeom prst="straightConnector1">
            <a:avLst/>
          </a:prstGeom>
          <a:noFill/>
          <a:ln w="9525" cap="flat" cmpd="sng">
            <a:solidFill>
              <a:srgbClr val="F3F3F3"/>
            </a:solidFill>
            <a:prstDash val="solid"/>
            <a:round/>
            <a:headEnd type="stealth" w="lg" len="lg"/>
            <a:tailEnd type="triangle" w="lg" len="lg"/>
          </a:ln>
        </p:spPr>
      </p:cxnSp>
      <p:sp>
        <p:nvSpPr>
          <p:cNvPr id="254" name="Shape 254"/>
          <p:cNvSpPr txBox="1"/>
          <p:nvPr/>
        </p:nvSpPr>
        <p:spPr>
          <a:xfrm>
            <a:off x="2736215" y="1624256"/>
            <a:ext cx="1731000" cy="4494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3F3F3"/>
                </a:solidFill>
              </a:rPr>
              <a:t>Wireless communication</a:t>
            </a:r>
          </a:p>
        </p:txBody>
      </p:sp>
      <p:pic>
        <p:nvPicPr>
          <p:cNvPr id="255" name="Shape 255" descr="C:\Users\rp\Downloads\rsz_b-.jpg"/>
          <p:cNvPicPr preferRelativeResize="0"/>
          <p:nvPr/>
        </p:nvPicPr>
        <p:blipFill rotWithShape="1">
          <a:blip r:embed="rId4">
            <a:alphaModFix/>
          </a:blip>
          <a:srcRect/>
          <a:stretch/>
        </p:blipFill>
        <p:spPr>
          <a:xfrm>
            <a:off x="5848299" y="1780029"/>
            <a:ext cx="748499" cy="504900"/>
          </a:xfrm>
          <a:prstGeom prst="rect">
            <a:avLst/>
          </a:prstGeom>
          <a:noFill/>
          <a:ln>
            <a:noFill/>
          </a:ln>
        </p:spPr>
      </p:pic>
      <p:cxnSp>
        <p:nvCxnSpPr>
          <p:cNvPr id="256" name="Shape 256"/>
          <p:cNvCxnSpPr>
            <a:stCxn id="257" idx="2"/>
            <a:endCxn id="255" idx="0"/>
          </p:cNvCxnSpPr>
          <p:nvPr/>
        </p:nvCxnSpPr>
        <p:spPr>
          <a:xfrm>
            <a:off x="6222549" y="1548729"/>
            <a:ext cx="0" cy="231300"/>
          </a:xfrm>
          <a:prstGeom prst="straightConnector1">
            <a:avLst/>
          </a:prstGeom>
          <a:noFill/>
          <a:ln w="9525" cap="flat" cmpd="sng">
            <a:solidFill>
              <a:srgbClr val="FFFFFF"/>
            </a:solidFill>
            <a:prstDash val="solid"/>
            <a:round/>
            <a:headEnd type="stealth" w="lg" len="lg"/>
            <a:tailEnd type="triangle" w="lg" len="lg"/>
          </a:ln>
        </p:spPr>
      </p:cxnSp>
      <p:sp>
        <p:nvSpPr>
          <p:cNvPr id="258" name="Shape 258"/>
          <p:cNvSpPr txBox="1"/>
          <p:nvPr/>
        </p:nvSpPr>
        <p:spPr>
          <a:xfrm>
            <a:off x="6755156" y="1855968"/>
            <a:ext cx="477900" cy="3531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FFFFF"/>
                </a:solidFill>
              </a:rPr>
              <a:t>Pi</a:t>
            </a:r>
          </a:p>
        </p:txBody>
      </p:sp>
      <p:pic>
        <p:nvPicPr>
          <p:cNvPr id="259" name="Shape 259"/>
          <p:cNvPicPr preferRelativeResize="0"/>
          <p:nvPr/>
        </p:nvPicPr>
        <p:blipFill>
          <a:blip r:embed="rId5">
            <a:alphaModFix/>
          </a:blip>
          <a:stretch>
            <a:fillRect/>
          </a:stretch>
        </p:blipFill>
        <p:spPr>
          <a:xfrm>
            <a:off x="5774437" y="2745326"/>
            <a:ext cx="3293268" cy="535781"/>
          </a:xfrm>
          <a:prstGeom prst="rect">
            <a:avLst/>
          </a:prstGeom>
          <a:noFill/>
          <a:ln>
            <a:noFill/>
          </a:ln>
        </p:spPr>
      </p:pic>
      <p:cxnSp>
        <p:nvCxnSpPr>
          <p:cNvPr id="260" name="Shape 260"/>
          <p:cNvCxnSpPr>
            <a:stCxn id="255" idx="2"/>
          </p:cNvCxnSpPr>
          <p:nvPr/>
        </p:nvCxnSpPr>
        <p:spPr>
          <a:xfrm flipH="1">
            <a:off x="6215649" y="2284929"/>
            <a:ext cx="6900" cy="489300"/>
          </a:xfrm>
          <a:prstGeom prst="straightConnector1">
            <a:avLst/>
          </a:prstGeom>
          <a:noFill/>
          <a:ln w="9525" cap="flat" cmpd="sng">
            <a:solidFill>
              <a:srgbClr val="F3F3F3"/>
            </a:solidFill>
            <a:prstDash val="solid"/>
            <a:round/>
            <a:headEnd type="none" w="lg" len="lg"/>
            <a:tailEnd type="triangle" w="lg" len="lg"/>
          </a:ln>
        </p:spPr>
      </p:cxnSp>
      <p:sp>
        <p:nvSpPr>
          <p:cNvPr id="261" name="Shape 261"/>
          <p:cNvSpPr txBox="1"/>
          <p:nvPr/>
        </p:nvSpPr>
        <p:spPr>
          <a:xfrm>
            <a:off x="6305737" y="2300634"/>
            <a:ext cx="2845200" cy="3531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FFFFF"/>
                </a:solidFill>
              </a:rPr>
              <a:t>Create Mission file following MAVLINK Protocol</a:t>
            </a:r>
          </a:p>
        </p:txBody>
      </p:sp>
      <p:pic>
        <p:nvPicPr>
          <p:cNvPr id="262" name="Shape 262" descr="Pixhawk-3.gif"/>
          <p:cNvPicPr preferRelativeResize="0"/>
          <p:nvPr/>
        </p:nvPicPr>
        <p:blipFill rotWithShape="1">
          <a:blip r:embed="rId6">
            <a:alphaModFix/>
          </a:blip>
          <a:srcRect/>
          <a:stretch/>
        </p:blipFill>
        <p:spPr>
          <a:xfrm>
            <a:off x="5994880" y="3698483"/>
            <a:ext cx="455400" cy="700200"/>
          </a:xfrm>
          <a:prstGeom prst="rect">
            <a:avLst/>
          </a:prstGeom>
          <a:noFill/>
          <a:ln>
            <a:noFill/>
          </a:ln>
        </p:spPr>
      </p:pic>
      <p:cxnSp>
        <p:nvCxnSpPr>
          <p:cNvPr id="263" name="Shape 263"/>
          <p:cNvCxnSpPr>
            <a:endCxn id="262" idx="0"/>
          </p:cNvCxnSpPr>
          <p:nvPr/>
        </p:nvCxnSpPr>
        <p:spPr>
          <a:xfrm>
            <a:off x="6215680" y="3273683"/>
            <a:ext cx="6900" cy="424799"/>
          </a:xfrm>
          <a:prstGeom prst="straightConnector1">
            <a:avLst/>
          </a:prstGeom>
          <a:noFill/>
          <a:ln w="9525" cap="flat" cmpd="sng">
            <a:solidFill>
              <a:srgbClr val="FFFFFF"/>
            </a:solidFill>
            <a:prstDash val="solid"/>
            <a:round/>
            <a:headEnd type="none" w="lg" len="lg"/>
            <a:tailEnd type="triangle" w="lg" len="lg"/>
          </a:ln>
        </p:spPr>
      </p:cxnSp>
      <p:sp>
        <p:nvSpPr>
          <p:cNvPr id="264" name="Shape 264"/>
          <p:cNvSpPr txBox="1"/>
          <p:nvPr/>
        </p:nvSpPr>
        <p:spPr>
          <a:xfrm>
            <a:off x="6215850" y="3279225"/>
            <a:ext cx="2635500" cy="3531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FFFFF"/>
                </a:solidFill>
              </a:rPr>
              <a:t>Upload mission to Pixhawk for Navigation</a:t>
            </a:r>
          </a:p>
        </p:txBody>
      </p:sp>
      <p:pic>
        <p:nvPicPr>
          <p:cNvPr id="265" name="Shape 265" descr="gps small.png"/>
          <p:cNvPicPr preferRelativeResize="0"/>
          <p:nvPr/>
        </p:nvPicPr>
        <p:blipFill rotWithShape="1">
          <a:blip r:embed="rId7">
            <a:alphaModFix/>
          </a:blip>
          <a:srcRect/>
          <a:stretch/>
        </p:blipFill>
        <p:spPr>
          <a:xfrm>
            <a:off x="4867556" y="4296150"/>
            <a:ext cx="738900" cy="618900"/>
          </a:xfrm>
          <a:prstGeom prst="rect">
            <a:avLst/>
          </a:prstGeom>
          <a:noFill/>
          <a:ln>
            <a:noFill/>
          </a:ln>
        </p:spPr>
      </p:pic>
      <p:sp>
        <p:nvSpPr>
          <p:cNvPr id="266" name="Shape 266"/>
          <p:cNvSpPr txBox="1"/>
          <p:nvPr/>
        </p:nvSpPr>
        <p:spPr>
          <a:xfrm>
            <a:off x="4697681" y="4045725"/>
            <a:ext cx="1078500" cy="353100"/>
          </a:xfrm>
          <a:prstGeom prst="rect">
            <a:avLst/>
          </a:prstGeom>
          <a:noFill/>
          <a:ln>
            <a:noFill/>
          </a:ln>
        </p:spPr>
        <p:txBody>
          <a:bodyPr lIns="68575" tIns="68575" rIns="68575" bIns="68575" anchor="t" anchorCtr="0">
            <a:noAutofit/>
          </a:bodyPr>
          <a:lstStyle/>
          <a:p>
            <a:pPr lvl="0" rtl="0">
              <a:spcBef>
                <a:spcPts val="0"/>
              </a:spcBef>
              <a:buNone/>
            </a:pPr>
            <a:r>
              <a:rPr lang="en" sz="1100">
                <a:solidFill>
                  <a:srgbClr val="FFFFFF"/>
                </a:solidFill>
              </a:rPr>
              <a:t>GPS Receiver</a:t>
            </a:r>
          </a:p>
        </p:txBody>
      </p:sp>
      <p:cxnSp>
        <p:nvCxnSpPr>
          <p:cNvPr id="267" name="Shape 267"/>
          <p:cNvCxnSpPr>
            <a:stCxn id="265" idx="3"/>
            <a:endCxn id="262" idx="2"/>
          </p:cNvCxnSpPr>
          <p:nvPr/>
        </p:nvCxnSpPr>
        <p:spPr>
          <a:xfrm rot="10800000" flipH="1">
            <a:off x="5606456" y="4398600"/>
            <a:ext cx="616200" cy="207000"/>
          </a:xfrm>
          <a:prstGeom prst="bentConnector2">
            <a:avLst/>
          </a:prstGeom>
          <a:noFill/>
          <a:ln w="9525" cap="flat" cmpd="sng">
            <a:solidFill>
              <a:srgbClr val="FFFFFF"/>
            </a:solidFill>
            <a:prstDash val="solid"/>
            <a:round/>
            <a:headEnd type="stealth" w="lg" len="lg"/>
            <a:tailEnd type="stealth" w="lg" len="lg"/>
          </a:ln>
        </p:spPr>
      </p:cxnSp>
      <p:pic>
        <p:nvPicPr>
          <p:cNvPr id="268" name="Shape 268" descr="Satellite-Free-Download-PNG.png"/>
          <p:cNvPicPr preferRelativeResize="0"/>
          <p:nvPr/>
        </p:nvPicPr>
        <p:blipFill rotWithShape="1">
          <a:blip r:embed="rId8">
            <a:alphaModFix/>
          </a:blip>
          <a:srcRect/>
          <a:stretch/>
        </p:blipFill>
        <p:spPr>
          <a:xfrm>
            <a:off x="3232253" y="4321243"/>
            <a:ext cx="861000" cy="568500"/>
          </a:xfrm>
          <a:prstGeom prst="rect">
            <a:avLst/>
          </a:prstGeom>
          <a:noFill/>
          <a:ln>
            <a:noFill/>
          </a:ln>
        </p:spPr>
      </p:pic>
      <p:cxnSp>
        <p:nvCxnSpPr>
          <p:cNvPr id="269" name="Shape 269"/>
          <p:cNvCxnSpPr>
            <a:stCxn id="268" idx="3"/>
            <a:endCxn id="265" idx="1"/>
          </p:cNvCxnSpPr>
          <p:nvPr/>
        </p:nvCxnSpPr>
        <p:spPr>
          <a:xfrm>
            <a:off x="4093253" y="4605493"/>
            <a:ext cx="774300" cy="0"/>
          </a:xfrm>
          <a:prstGeom prst="straightConnector1">
            <a:avLst/>
          </a:prstGeom>
          <a:noFill/>
          <a:ln w="9525" cap="flat" cmpd="sng">
            <a:solidFill>
              <a:srgbClr val="FFFFFF"/>
            </a:solidFill>
            <a:prstDash val="solid"/>
            <a:round/>
            <a:headEnd type="stealth" w="lg" len="lg"/>
            <a:tailEnd type="triangle" w="lg" len="lg"/>
          </a:ln>
        </p:spPr>
      </p:cxnSp>
      <p:cxnSp>
        <p:nvCxnSpPr>
          <p:cNvPr id="270" name="Shape 270"/>
          <p:cNvCxnSpPr>
            <a:stCxn id="255" idx="1"/>
            <a:endCxn id="262" idx="1"/>
          </p:cNvCxnSpPr>
          <p:nvPr/>
        </p:nvCxnSpPr>
        <p:spPr>
          <a:xfrm>
            <a:off x="5848299" y="2032479"/>
            <a:ext cx="146700" cy="2016000"/>
          </a:xfrm>
          <a:prstGeom prst="bentConnector3">
            <a:avLst>
              <a:gd name="adj1" fmla="val -121928"/>
            </a:avLst>
          </a:prstGeom>
          <a:noFill/>
          <a:ln w="9525" cap="flat" cmpd="sng">
            <a:solidFill>
              <a:srgbClr val="FFFFFF"/>
            </a:solidFill>
            <a:prstDash val="solid"/>
            <a:round/>
            <a:headEnd type="stealth" w="lg" len="lg"/>
            <a:tailEnd type="none" w="lg" len="lg"/>
          </a:ln>
        </p:spPr>
      </p:cxnSp>
      <p:sp>
        <p:nvSpPr>
          <p:cNvPr id="271" name="Shape 271"/>
          <p:cNvSpPr txBox="1"/>
          <p:nvPr/>
        </p:nvSpPr>
        <p:spPr>
          <a:xfrm>
            <a:off x="3127312" y="2879493"/>
            <a:ext cx="2542200" cy="854700"/>
          </a:xfrm>
          <a:prstGeom prst="rect">
            <a:avLst/>
          </a:prstGeom>
          <a:noFill/>
          <a:ln>
            <a:noFill/>
          </a:ln>
        </p:spPr>
        <p:txBody>
          <a:bodyPr lIns="68575" tIns="68575" rIns="68575" bIns="68575" anchor="t" anchorCtr="0">
            <a:noAutofit/>
          </a:bodyPr>
          <a:lstStyle/>
          <a:p>
            <a:pPr lvl="0" algn="r" rtl="0">
              <a:spcBef>
                <a:spcPts val="0"/>
              </a:spcBef>
              <a:buNone/>
            </a:pPr>
            <a:r>
              <a:rPr lang="en" sz="1100">
                <a:solidFill>
                  <a:srgbClr val="FFFFFF"/>
                </a:solidFill>
              </a:rPr>
              <a:t>Send Current Coordinate every 1 sec</a:t>
            </a:r>
          </a:p>
        </p:txBody>
      </p:sp>
      <p:sp>
        <p:nvSpPr>
          <p:cNvPr id="272" name="Shape 272"/>
          <p:cNvSpPr txBox="1"/>
          <p:nvPr/>
        </p:nvSpPr>
        <p:spPr>
          <a:xfrm>
            <a:off x="806" y="4605600"/>
            <a:ext cx="3126600" cy="353100"/>
          </a:xfrm>
          <a:prstGeom prst="rect">
            <a:avLst/>
          </a:prstGeom>
          <a:noFill/>
          <a:ln>
            <a:noFill/>
          </a:ln>
        </p:spPr>
        <p:txBody>
          <a:bodyPr lIns="68575" tIns="68575" rIns="68575" bIns="68575" anchor="t" anchorCtr="0">
            <a:noAutofit/>
          </a:bodyPr>
          <a:lstStyle/>
          <a:p>
            <a:pPr lvl="0" rtl="0">
              <a:spcBef>
                <a:spcPts val="0"/>
              </a:spcBef>
              <a:buClr>
                <a:srgbClr val="000000"/>
              </a:buClr>
              <a:buSzPct val="25000"/>
              <a:buFont typeface="Arial"/>
              <a:buNone/>
            </a:pPr>
            <a:r>
              <a:rPr lang="en" sz="1100">
                <a:latin typeface="Calibri"/>
                <a:ea typeface="Calibri"/>
                <a:cs typeface="Calibri"/>
                <a:sym typeface="Calibri"/>
              </a:rPr>
              <a:t>Ref: http://python.dronekit.io/guide/auto_mode.html</a:t>
            </a:r>
          </a:p>
          <a:p>
            <a:pPr lvl="0" rtl="0">
              <a:spcBef>
                <a:spcPts val="0"/>
              </a:spcBef>
              <a:buNone/>
            </a:pPr>
            <a:endParaRPr sz="1100"/>
          </a:p>
        </p:txBody>
      </p:sp>
      <p:pic>
        <p:nvPicPr>
          <p:cNvPr id="273" name="Shape 273" descr="Image result for smartphone png"/>
          <p:cNvPicPr preferRelativeResize="0"/>
          <p:nvPr/>
        </p:nvPicPr>
        <p:blipFill>
          <a:blip r:embed="rId9">
            <a:alphaModFix/>
          </a:blip>
          <a:stretch>
            <a:fillRect/>
          </a:stretch>
        </p:blipFill>
        <p:spPr>
          <a:xfrm>
            <a:off x="709739" y="818343"/>
            <a:ext cx="645567" cy="1009125"/>
          </a:xfrm>
          <a:prstGeom prst="rect">
            <a:avLst/>
          </a:prstGeom>
          <a:noFill/>
          <a:ln>
            <a:noFill/>
          </a:ln>
        </p:spPr>
      </p:pic>
      <p:pic>
        <p:nvPicPr>
          <p:cNvPr id="274" name="Shape 274" descr="Image result for drone png"/>
          <p:cNvPicPr preferRelativeResize="0"/>
          <p:nvPr/>
        </p:nvPicPr>
        <p:blipFill>
          <a:blip r:embed="rId10">
            <a:alphaModFix/>
          </a:blip>
          <a:stretch>
            <a:fillRect/>
          </a:stretch>
        </p:blipFill>
        <p:spPr>
          <a:xfrm>
            <a:off x="5212181" y="597918"/>
            <a:ext cx="1754117" cy="1029749"/>
          </a:xfrm>
          <a:prstGeom prst="rect">
            <a:avLst/>
          </a:prstGeom>
          <a:noFill/>
          <a:ln>
            <a:noFill/>
          </a:ln>
        </p:spPr>
      </p:pic>
      <p:pic>
        <p:nvPicPr>
          <p:cNvPr id="275" name="Shape 275" descr="Image result for wifi png"/>
          <p:cNvPicPr preferRelativeResize="0"/>
          <p:nvPr/>
        </p:nvPicPr>
        <p:blipFill>
          <a:blip r:embed="rId11">
            <a:alphaModFix/>
          </a:blip>
          <a:stretch>
            <a:fillRect/>
          </a:stretch>
        </p:blipFill>
        <p:spPr>
          <a:xfrm>
            <a:off x="3013012" y="904443"/>
            <a:ext cx="774224" cy="774224"/>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dirty="0"/>
              <a:t>Future works</a:t>
            </a:r>
          </a:p>
        </p:txBody>
      </p:sp>
      <p:sp>
        <p:nvSpPr>
          <p:cNvPr id="281" name="Shape 281"/>
          <p:cNvSpPr txBox="1">
            <a:spLocks noGrp="1"/>
          </p:cNvSpPr>
          <p:nvPr>
            <p:ph type="body" idx="1"/>
          </p:nvPr>
        </p:nvSpPr>
        <p:spPr>
          <a:xfrm>
            <a:off x="387900" y="1489824"/>
            <a:ext cx="8368200" cy="1418746"/>
          </a:xfrm>
          <a:prstGeom prst="rect">
            <a:avLst/>
          </a:prstGeom>
        </p:spPr>
        <p:txBody>
          <a:bodyPr lIns="91425" tIns="91425" rIns="91425" bIns="91425" anchor="t" anchorCtr="0">
            <a:noAutofit/>
          </a:bodyPr>
          <a:lstStyle/>
          <a:p>
            <a:pPr lvl="0">
              <a:spcBef>
                <a:spcPts val="0"/>
              </a:spcBef>
              <a:buNone/>
            </a:pPr>
            <a:r>
              <a:rPr lang="en-US" sz="2400" b="1" u="sng" dirty="0" smtClean="0"/>
              <a:t>1. Internal Corridor Navigation:</a:t>
            </a:r>
          </a:p>
          <a:p>
            <a:pPr lvl="0">
              <a:spcBef>
                <a:spcPts val="0"/>
              </a:spcBef>
              <a:buNone/>
            </a:pPr>
            <a:r>
              <a:rPr lang="en-US" dirty="0" smtClean="0"/>
              <a:t>Using concept of </a:t>
            </a:r>
            <a:r>
              <a:rPr lang="en-US" b="1" dirty="0" smtClean="0"/>
              <a:t>Vanishing Point </a:t>
            </a:r>
            <a:r>
              <a:rPr lang="en-US" dirty="0" smtClean="0"/>
              <a:t>and </a:t>
            </a:r>
            <a:r>
              <a:rPr lang="en-US" b="1" dirty="0" smtClean="0"/>
              <a:t>new Grid structure </a:t>
            </a:r>
            <a:r>
              <a:rPr lang="en-US" dirty="0" smtClean="0"/>
              <a:t>for navigation.</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2264" y="2669026"/>
            <a:ext cx="2991102" cy="2243327"/>
          </a:xfrm>
          <a:prstGeom prst="rect">
            <a:avLst/>
          </a:prstGeom>
        </p:spPr>
      </p:pic>
      <p:pic>
        <p:nvPicPr>
          <p:cNvPr id="1026" name="Picture 2" descr="circ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5545" y="2669026"/>
            <a:ext cx="2659222" cy="177170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pu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69026"/>
            <a:ext cx="2622636" cy="174733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2509736" y="3404681"/>
            <a:ext cx="408103" cy="28210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ight Arrow 8"/>
          <p:cNvSpPr/>
          <p:nvPr/>
        </p:nvSpPr>
        <p:spPr>
          <a:xfrm>
            <a:off x="5544767" y="3413828"/>
            <a:ext cx="408103" cy="28210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TextBox 4"/>
          <p:cNvSpPr txBox="1"/>
          <p:nvPr/>
        </p:nvSpPr>
        <p:spPr>
          <a:xfrm>
            <a:off x="935253" y="4440733"/>
            <a:ext cx="752129" cy="307777"/>
          </a:xfrm>
          <a:prstGeom prst="rect">
            <a:avLst/>
          </a:prstGeom>
          <a:noFill/>
        </p:spPr>
        <p:txBody>
          <a:bodyPr wrap="none" rtlCol="0">
            <a:spAutoFit/>
          </a:bodyPr>
          <a:lstStyle/>
          <a:p>
            <a:r>
              <a:rPr lang="en-US" dirty="0" smtClean="0">
                <a:solidFill>
                  <a:srgbClr val="FFC000"/>
                </a:solidFill>
              </a:rPr>
              <a:t>Source</a:t>
            </a:r>
            <a:endParaRPr lang="en-US" dirty="0">
              <a:solidFill>
                <a:srgbClr val="FFC000"/>
              </a:solidFill>
            </a:endParaRPr>
          </a:p>
        </p:txBody>
      </p:sp>
      <p:sp>
        <p:nvSpPr>
          <p:cNvPr id="11" name="TextBox 10"/>
          <p:cNvSpPr txBox="1"/>
          <p:nvPr/>
        </p:nvSpPr>
        <p:spPr>
          <a:xfrm>
            <a:off x="3563216" y="4440733"/>
            <a:ext cx="1430200" cy="307777"/>
          </a:xfrm>
          <a:prstGeom prst="rect">
            <a:avLst/>
          </a:prstGeom>
          <a:noFill/>
        </p:spPr>
        <p:txBody>
          <a:bodyPr wrap="none" rtlCol="0">
            <a:spAutoFit/>
          </a:bodyPr>
          <a:lstStyle/>
          <a:p>
            <a:r>
              <a:rPr lang="en-US" dirty="0" smtClean="0">
                <a:solidFill>
                  <a:srgbClr val="FFC000"/>
                </a:solidFill>
              </a:rPr>
              <a:t>Vanishing Point</a:t>
            </a:r>
            <a:endParaRPr lang="en-US" dirty="0">
              <a:solidFill>
                <a:srgbClr val="FFC000"/>
              </a:solidFill>
            </a:endParaRPr>
          </a:p>
        </p:txBody>
      </p:sp>
      <p:sp>
        <p:nvSpPr>
          <p:cNvPr id="12" name="TextBox 11"/>
          <p:cNvSpPr txBox="1"/>
          <p:nvPr/>
        </p:nvSpPr>
        <p:spPr>
          <a:xfrm>
            <a:off x="6554598" y="4845672"/>
            <a:ext cx="1846980" cy="307777"/>
          </a:xfrm>
          <a:prstGeom prst="rect">
            <a:avLst/>
          </a:prstGeom>
          <a:noFill/>
        </p:spPr>
        <p:txBody>
          <a:bodyPr wrap="none" rtlCol="0">
            <a:spAutoFit/>
          </a:bodyPr>
          <a:lstStyle/>
          <a:p>
            <a:r>
              <a:rPr lang="en-US" dirty="0" smtClean="0">
                <a:solidFill>
                  <a:srgbClr val="FFC000"/>
                </a:solidFill>
              </a:rPr>
              <a:t>GRID and navigation</a:t>
            </a:r>
            <a:endParaRPr lang="en-US" dirty="0">
              <a:solidFill>
                <a:srgbClr val="FFC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Our objective</a:t>
            </a:r>
          </a:p>
        </p:txBody>
      </p:sp>
      <p:sp>
        <p:nvSpPr>
          <p:cNvPr id="132" name="Shape 132"/>
          <p:cNvSpPr txBox="1">
            <a:spLocks noGrp="1"/>
          </p:cNvSpPr>
          <p:nvPr>
            <p:ph type="body" idx="1"/>
          </p:nvPr>
        </p:nvSpPr>
        <p:spPr>
          <a:xfrm>
            <a:off x="387900" y="1288375"/>
            <a:ext cx="8368200" cy="3280500"/>
          </a:xfrm>
          <a:prstGeom prst="rect">
            <a:avLst/>
          </a:prstGeom>
        </p:spPr>
        <p:txBody>
          <a:bodyPr lIns="91425" tIns="91425" rIns="91425" bIns="91425" anchor="t" anchorCtr="0">
            <a:noAutofit/>
          </a:bodyPr>
          <a:lstStyle/>
          <a:p>
            <a:pPr lvl="0">
              <a:spcBef>
                <a:spcPts val="0"/>
              </a:spcBef>
              <a:buNone/>
            </a:pPr>
            <a:r>
              <a:rPr lang="en"/>
              <a:t>3D scanning a large object with waypoint setting by autonomous drone at low cost</a:t>
            </a:r>
          </a:p>
        </p:txBody>
      </p:sp>
      <p:pic>
        <p:nvPicPr>
          <p:cNvPr id="133" name="Shape 133"/>
          <p:cNvPicPr preferRelativeResize="0"/>
          <p:nvPr/>
        </p:nvPicPr>
        <p:blipFill>
          <a:blip r:embed="rId3">
            <a:alphaModFix/>
          </a:blip>
          <a:stretch>
            <a:fillRect/>
          </a:stretch>
        </p:blipFill>
        <p:spPr>
          <a:xfrm>
            <a:off x="4884200" y="2086775"/>
            <a:ext cx="3769649" cy="2652325"/>
          </a:xfrm>
          <a:prstGeom prst="rect">
            <a:avLst/>
          </a:prstGeom>
          <a:noFill/>
          <a:ln>
            <a:noFill/>
          </a:ln>
        </p:spPr>
      </p:pic>
      <p:pic>
        <p:nvPicPr>
          <p:cNvPr id="134" name="Shape 134" descr="Image result for 3d scan drone png"/>
          <p:cNvPicPr preferRelativeResize="0"/>
          <p:nvPr/>
        </p:nvPicPr>
        <p:blipFill>
          <a:blip r:embed="rId4">
            <a:alphaModFix/>
          </a:blip>
          <a:stretch>
            <a:fillRect/>
          </a:stretch>
        </p:blipFill>
        <p:spPr>
          <a:xfrm>
            <a:off x="489400" y="2086775"/>
            <a:ext cx="3895050" cy="2652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Future works</a:t>
            </a:r>
            <a:endParaRPr lang="en-US" dirty="0"/>
          </a:p>
        </p:txBody>
      </p:sp>
      <p:sp>
        <p:nvSpPr>
          <p:cNvPr id="3" name="Text Placeholder 2"/>
          <p:cNvSpPr>
            <a:spLocks noGrp="1"/>
          </p:cNvSpPr>
          <p:nvPr>
            <p:ph type="body" idx="1"/>
          </p:nvPr>
        </p:nvSpPr>
        <p:spPr>
          <a:xfrm>
            <a:off x="387900" y="1275815"/>
            <a:ext cx="8368200" cy="2119138"/>
          </a:xfrm>
        </p:spPr>
        <p:txBody>
          <a:bodyPr/>
          <a:lstStyle/>
          <a:p>
            <a:r>
              <a:rPr lang="en-US" b="1" u="sng" dirty="0" smtClean="0"/>
              <a:t>2. Human detection and Tracking:</a:t>
            </a:r>
            <a:endParaRPr lang="en-US" b="1" u="sng" dirty="0"/>
          </a:p>
          <a:p>
            <a:pPr marL="285750" indent="-285750">
              <a:buFont typeface="Arial" panose="020B0604020202020204" pitchFamily="34" charset="0"/>
              <a:buChar char="•"/>
            </a:pPr>
            <a:r>
              <a:rPr lang="en-US" dirty="0" smtClean="0"/>
              <a:t>Detect Human using </a:t>
            </a:r>
            <a:r>
              <a:rPr lang="en-US" b="1" dirty="0" smtClean="0"/>
              <a:t>HOG detectors </a:t>
            </a:r>
            <a:r>
              <a:rPr lang="en-US" dirty="0" smtClean="0"/>
              <a:t>and pre-trained </a:t>
            </a:r>
            <a:r>
              <a:rPr lang="en-US" b="1" dirty="0" smtClean="0"/>
              <a:t>SVM</a:t>
            </a:r>
            <a:r>
              <a:rPr lang="en-US" dirty="0" smtClean="0"/>
              <a:t> machine to classify and then track human using </a:t>
            </a:r>
            <a:r>
              <a:rPr lang="en-US" b="1" dirty="0" err="1" smtClean="0"/>
              <a:t>dlib</a:t>
            </a:r>
            <a:r>
              <a:rPr lang="en-US" b="1" dirty="0" smtClean="0"/>
              <a:t> Correlated tracker</a:t>
            </a:r>
            <a:r>
              <a:rPr lang="en-US" dirty="0" smtClean="0"/>
              <a:t>.</a:t>
            </a:r>
          </a:p>
          <a:p>
            <a:pPr marL="285750" indent="-285750">
              <a:buFont typeface="Arial" panose="020B0604020202020204" pitchFamily="34" charset="0"/>
              <a:buChar char="•"/>
            </a:pPr>
            <a:r>
              <a:rPr lang="en-US" dirty="0" smtClean="0"/>
              <a:t>Send Navigation to drone based on tracker window using in house technique we call </a:t>
            </a:r>
            <a:r>
              <a:rPr lang="en-US" b="1" dirty="0" smtClean="0"/>
              <a:t>IN-BOX</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6553" y="3342855"/>
            <a:ext cx="2198046" cy="17646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5408" y="3342199"/>
            <a:ext cx="2210915" cy="177844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681" y="3342199"/>
            <a:ext cx="2135930" cy="1743616"/>
          </a:xfrm>
          <a:prstGeom prst="rect">
            <a:avLst/>
          </a:prstGeom>
        </p:spPr>
      </p:pic>
    </p:spTree>
    <p:extLst>
      <p:ext uri="{BB962C8B-B14F-4D97-AF65-F5344CB8AC3E}">
        <p14:creationId xmlns:p14="http://schemas.microsoft.com/office/powerpoint/2010/main" val="3496706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Our solution</a:t>
            </a:r>
          </a:p>
        </p:txBody>
      </p:sp>
      <p:sp>
        <p:nvSpPr>
          <p:cNvPr id="140" name="Shape 140"/>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rtl="0">
              <a:spcBef>
                <a:spcPts val="0"/>
              </a:spcBef>
              <a:buAutoNum type="arabicPeriod"/>
            </a:pPr>
            <a:r>
              <a:rPr lang="en"/>
              <a:t>Drone equipped with camera and sensors</a:t>
            </a:r>
          </a:p>
          <a:p>
            <a:pPr marL="457200" lvl="0" indent="-228600" rtl="0">
              <a:spcBef>
                <a:spcPts val="0"/>
              </a:spcBef>
              <a:buAutoNum type="arabicPeriod"/>
            </a:pPr>
            <a:r>
              <a:rPr lang="en"/>
              <a:t>Autonomous flight with waypoint setting / circle</a:t>
            </a:r>
          </a:p>
          <a:p>
            <a:pPr marL="457200" lvl="0" indent="-228600" rtl="0">
              <a:spcBef>
                <a:spcPts val="0"/>
              </a:spcBef>
              <a:buAutoNum type="arabicPeriod"/>
            </a:pPr>
            <a:r>
              <a:rPr lang="en"/>
              <a:t>Image acquisitions</a:t>
            </a:r>
          </a:p>
          <a:p>
            <a:pPr marL="457200" lvl="0" indent="-228600">
              <a:spcBef>
                <a:spcPts val="0"/>
              </a:spcBef>
              <a:buAutoNum type="arabicPeriod"/>
            </a:pPr>
            <a:r>
              <a:rPr lang="en"/>
              <a:t>3D processing : Image pair matching, sparse reconstruction, dense reconstruction</a:t>
            </a:r>
          </a:p>
        </p:txBody>
      </p:sp>
      <p:pic>
        <p:nvPicPr>
          <p:cNvPr id="141" name="Shape 141"/>
          <p:cNvPicPr preferRelativeResize="0"/>
          <p:nvPr/>
        </p:nvPicPr>
        <p:blipFill>
          <a:blip r:embed="rId3">
            <a:alphaModFix/>
          </a:blip>
          <a:stretch>
            <a:fillRect/>
          </a:stretch>
        </p:blipFill>
        <p:spPr>
          <a:xfrm>
            <a:off x="3142675" y="2902425"/>
            <a:ext cx="3289324" cy="2159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Drone equipments</a:t>
            </a:r>
          </a:p>
        </p:txBody>
      </p:sp>
      <p:sp>
        <p:nvSpPr>
          <p:cNvPr id="147" name="Shape 14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rtl="0">
              <a:spcBef>
                <a:spcPts val="0"/>
              </a:spcBef>
              <a:buAutoNum type="arabicPeriod"/>
            </a:pPr>
            <a:r>
              <a:rPr lang="en"/>
              <a:t>Quadcopter</a:t>
            </a:r>
          </a:p>
          <a:p>
            <a:pPr marL="457200" lvl="0" indent="-228600" rtl="0">
              <a:spcBef>
                <a:spcPts val="0"/>
              </a:spcBef>
              <a:buAutoNum type="arabicPeriod"/>
            </a:pPr>
            <a:r>
              <a:rPr lang="en"/>
              <a:t>Raspberry PI and Camera module</a:t>
            </a:r>
          </a:p>
          <a:p>
            <a:pPr marL="457200" lvl="0" indent="-228600" rtl="0">
              <a:spcBef>
                <a:spcPts val="0"/>
              </a:spcBef>
              <a:buAutoNum type="arabicPeriod"/>
            </a:pPr>
            <a:r>
              <a:rPr lang="en"/>
              <a:t>Pixhawk Flight Controller with GPS</a:t>
            </a:r>
          </a:p>
          <a:p>
            <a:pPr marL="457200" lvl="0" indent="-228600" rtl="0">
              <a:spcBef>
                <a:spcPts val="0"/>
              </a:spcBef>
              <a:buAutoNum type="arabicPeriod"/>
            </a:pPr>
            <a:r>
              <a:rPr lang="en"/>
              <a:t>Smart-phone controller / Remote controller</a:t>
            </a:r>
          </a:p>
          <a:p>
            <a:pPr marL="457200" lvl="0" indent="-228600" rtl="0">
              <a:spcBef>
                <a:spcPts val="0"/>
              </a:spcBef>
              <a:buAutoNum type="arabicPeriod"/>
            </a:pPr>
            <a:r>
              <a:rPr lang="en"/>
              <a:t>Sensors integration: ultrasonic, rangefinder, temperature and humidity</a:t>
            </a:r>
          </a:p>
          <a:p>
            <a:pPr marL="457200" lvl="0" indent="-228600" rtl="0">
              <a:spcBef>
                <a:spcPts val="0"/>
              </a:spcBef>
              <a:buAutoNum type="arabicPeriod"/>
            </a:pPr>
            <a:r>
              <a:rPr lang="en"/>
              <a:t>Telemetry / WIFI / 4G LTE connectivity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Waypoint setting</a:t>
            </a:r>
          </a:p>
        </p:txBody>
      </p:sp>
      <p:sp>
        <p:nvSpPr>
          <p:cNvPr id="153" name="Shape 153"/>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spcBef>
                <a:spcPts val="0"/>
              </a:spcBef>
              <a:buNone/>
            </a:pPr>
            <a:r>
              <a:rPr lang="en"/>
              <a:t>Smartphone apps</a:t>
            </a:r>
          </a:p>
          <a:p>
            <a:pPr lvl="0">
              <a:spcBef>
                <a:spcPts val="0"/>
              </a:spcBef>
              <a:buNone/>
            </a:pPr>
            <a:r>
              <a:rPr lang="en"/>
              <a:t>Groundstation apps</a:t>
            </a:r>
          </a:p>
          <a:p>
            <a:pPr marL="457200" lvl="0" indent="-228600" rtl="0">
              <a:spcBef>
                <a:spcPts val="0"/>
              </a:spcBef>
              <a:buAutoNum type="arabicPeriod"/>
            </a:pPr>
            <a:r>
              <a:rPr lang="en"/>
              <a:t>Setting flight path on maps</a:t>
            </a:r>
          </a:p>
          <a:p>
            <a:pPr marL="457200" lvl="0" indent="-228600" rtl="0">
              <a:spcBef>
                <a:spcPts val="0"/>
              </a:spcBef>
              <a:buAutoNum type="arabicPeriod"/>
            </a:pPr>
            <a:r>
              <a:rPr lang="en"/>
              <a:t>Upload to drone</a:t>
            </a:r>
          </a:p>
          <a:p>
            <a:pPr marL="457200" lvl="0" indent="-228600">
              <a:spcBef>
                <a:spcPts val="0"/>
              </a:spcBef>
              <a:buAutoNum type="arabicPeriod"/>
            </a:pPr>
            <a:r>
              <a:rPr lang="en"/>
              <a:t>Ready to fly</a:t>
            </a:r>
          </a:p>
        </p:txBody>
      </p:sp>
      <p:pic>
        <p:nvPicPr>
          <p:cNvPr id="154" name="Shape 154"/>
          <p:cNvPicPr preferRelativeResize="0"/>
          <p:nvPr/>
        </p:nvPicPr>
        <p:blipFill>
          <a:blip r:embed="rId3">
            <a:alphaModFix/>
          </a:blip>
          <a:stretch>
            <a:fillRect/>
          </a:stretch>
        </p:blipFill>
        <p:spPr>
          <a:xfrm>
            <a:off x="4983700" y="402100"/>
            <a:ext cx="2743200" cy="1533525"/>
          </a:xfrm>
          <a:prstGeom prst="rect">
            <a:avLst/>
          </a:prstGeom>
          <a:noFill/>
          <a:ln>
            <a:noFill/>
          </a:ln>
        </p:spPr>
      </p:pic>
      <p:pic>
        <p:nvPicPr>
          <p:cNvPr id="155" name="Shape 155"/>
          <p:cNvPicPr preferRelativeResize="0"/>
          <p:nvPr/>
        </p:nvPicPr>
        <p:blipFill>
          <a:blip r:embed="rId4">
            <a:alphaModFix/>
          </a:blip>
          <a:stretch>
            <a:fillRect/>
          </a:stretch>
        </p:blipFill>
        <p:spPr>
          <a:xfrm>
            <a:off x="4983699" y="2042950"/>
            <a:ext cx="2743200" cy="1647496"/>
          </a:xfrm>
          <a:prstGeom prst="rect">
            <a:avLst/>
          </a:prstGeom>
          <a:noFill/>
          <a:ln>
            <a:noFill/>
          </a:ln>
        </p:spPr>
      </p:pic>
      <p:pic>
        <p:nvPicPr>
          <p:cNvPr id="156" name="Shape 156"/>
          <p:cNvPicPr preferRelativeResize="0"/>
          <p:nvPr/>
        </p:nvPicPr>
        <p:blipFill>
          <a:blip r:embed="rId5">
            <a:alphaModFix/>
          </a:blip>
          <a:stretch>
            <a:fillRect/>
          </a:stretch>
        </p:blipFill>
        <p:spPr>
          <a:xfrm>
            <a:off x="4983700" y="3837750"/>
            <a:ext cx="2743200" cy="1114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Image acquisitions</a:t>
            </a:r>
          </a:p>
        </p:txBody>
      </p:sp>
      <p:sp>
        <p:nvSpPr>
          <p:cNvPr id="162" name="Shape 162"/>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marL="457200" lvl="0" indent="-228600" rtl="0">
              <a:spcBef>
                <a:spcPts val="0"/>
              </a:spcBef>
              <a:buAutoNum type="arabicPeriod"/>
            </a:pPr>
            <a:r>
              <a:rPr lang="en"/>
              <a:t>RPI Camera with 8 Mega Pixel</a:t>
            </a:r>
          </a:p>
          <a:p>
            <a:pPr marL="457200" lvl="0" indent="-228600" rtl="0">
              <a:spcBef>
                <a:spcPts val="0"/>
              </a:spcBef>
              <a:buAutoNum type="arabicPeriod"/>
            </a:pPr>
            <a:r>
              <a:rPr lang="en"/>
              <a:t>Image stabilisation</a:t>
            </a:r>
          </a:p>
          <a:p>
            <a:pPr marL="457200" lvl="0" indent="-228600" rtl="0">
              <a:spcBef>
                <a:spcPts val="0"/>
              </a:spcBef>
              <a:buAutoNum type="arabicPeriod"/>
            </a:pPr>
            <a:r>
              <a:rPr lang="en"/>
              <a:t>Image capture automation script</a:t>
            </a:r>
          </a:p>
          <a:p>
            <a:pPr marL="457200" lvl="0" indent="-228600">
              <a:spcBef>
                <a:spcPts val="0"/>
              </a:spcBef>
              <a:buAutoNum type="arabicPeriod"/>
            </a:pPr>
            <a:r>
              <a:rPr lang="en"/>
              <a:t>Image storage</a:t>
            </a:r>
          </a:p>
        </p:txBody>
      </p:sp>
      <p:pic>
        <p:nvPicPr>
          <p:cNvPr id="163" name="Shape 163" descr="Image result for raspberry pi camera png"/>
          <p:cNvPicPr preferRelativeResize="0"/>
          <p:nvPr/>
        </p:nvPicPr>
        <p:blipFill>
          <a:blip r:embed="rId3">
            <a:alphaModFix/>
          </a:blip>
          <a:stretch>
            <a:fillRect/>
          </a:stretch>
        </p:blipFill>
        <p:spPr>
          <a:xfrm>
            <a:off x="3544676" y="1231650"/>
            <a:ext cx="4748074" cy="3955400"/>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rtl="0">
              <a:spcBef>
                <a:spcPts val="0"/>
              </a:spcBef>
              <a:buNone/>
            </a:pPr>
            <a:r>
              <a:rPr lang="en"/>
              <a:t>Camera Stabilization</a:t>
            </a:r>
          </a:p>
        </p:txBody>
      </p:sp>
      <p:pic>
        <p:nvPicPr>
          <p:cNvPr id="169" name="Shape 169"/>
          <p:cNvPicPr preferRelativeResize="0"/>
          <p:nvPr/>
        </p:nvPicPr>
        <p:blipFill>
          <a:blip r:embed="rId3">
            <a:alphaModFix/>
          </a:blip>
          <a:stretch>
            <a:fillRect/>
          </a:stretch>
        </p:blipFill>
        <p:spPr>
          <a:xfrm>
            <a:off x="162127" y="1268864"/>
            <a:ext cx="1852580" cy="3694575"/>
          </a:xfrm>
          <a:prstGeom prst="rect">
            <a:avLst/>
          </a:prstGeom>
          <a:noFill/>
          <a:ln>
            <a:noFill/>
          </a:ln>
        </p:spPr>
      </p:pic>
      <p:pic>
        <p:nvPicPr>
          <p:cNvPr id="170" name="Shape 170"/>
          <p:cNvPicPr preferRelativeResize="0"/>
          <p:nvPr/>
        </p:nvPicPr>
        <p:blipFill>
          <a:blip r:embed="rId4">
            <a:alphaModFix/>
          </a:blip>
          <a:stretch>
            <a:fillRect/>
          </a:stretch>
        </p:blipFill>
        <p:spPr>
          <a:xfrm>
            <a:off x="3023300" y="1296524"/>
            <a:ext cx="2049449" cy="3619800"/>
          </a:xfrm>
          <a:prstGeom prst="rect">
            <a:avLst/>
          </a:prstGeom>
          <a:noFill/>
          <a:ln>
            <a:noFill/>
          </a:ln>
        </p:spPr>
      </p:pic>
      <p:pic>
        <p:nvPicPr>
          <p:cNvPr id="171" name="Shape 171"/>
          <p:cNvPicPr preferRelativeResize="0"/>
          <p:nvPr/>
        </p:nvPicPr>
        <p:blipFill>
          <a:blip r:embed="rId5">
            <a:alphaModFix/>
          </a:blip>
          <a:stretch>
            <a:fillRect/>
          </a:stretch>
        </p:blipFill>
        <p:spPr>
          <a:xfrm>
            <a:off x="5832274" y="1296525"/>
            <a:ext cx="3064697" cy="3694575"/>
          </a:xfrm>
          <a:prstGeom prst="rect">
            <a:avLst/>
          </a:prstGeom>
          <a:noFill/>
          <a:ln>
            <a:noFill/>
          </a:ln>
        </p:spPr>
      </p:pic>
      <p:sp>
        <p:nvSpPr>
          <p:cNvPr id="2" name="Curved Left Arrow 1"/>
          <p:cNvSpPr/>
          <p:nvPr/>
        </p:nvSpPr>
        <p:spPr>
          <a:xfrm>
            <a:off x="1345351" y="2707589"/>
            <a:ext cx="184825" cy="398834"/>
          </a:xfrm>
          <a:prstGeom prst="curvedLef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3" name="Curved Right Arrow 2"/>
          <p:cNvSpPr/>
          <p:nvPr/>
        </p:nvSpPr>
        <p:spPr>
          <a:xfrm>
            <a:off x="740846" y="2707589"/>
            <a:ext cx="214008" cy="398834"/>
          </a:xfrm>
          <a:prstGeom prst="curved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4" name="Curved Up Arrow 3"/>
          <p:cNvSpPr/>
          <p:nvPr/>
        </p:nvSpPr>
        <p:spPr>
          <a:xfrm>
            <a:off x="954854" y="3143812"/>
            <a:ext cx="390497" cy="192775"/>
          </a:xfrm>
          <a:prstGeom prst="curved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solidFill>
                <a:schemeClr val="tx1"/>
              </a:solidFill>
            </a:endParaRPr>
          </a:p>
        </p:txBody>
      </p:sp>
      <p:sp>
        <p:nvSpPr>
          <p:cNvPr id="5" name="Left-Right Arrow 4"/>
          <p:cNvSpPr/>
          <p:nvPr/>
        </p:nvSpPr>
        <p:spPr>
          <a:xfrm rot="19635976">
            <a:off x="8142051" y="2907006"/>
            <a:ext cx="614049" cy="118296"/>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Left-Right Arrow 5"/>
          <p:cNvSpPr/>
          <p:nvPr/>
        </p:nvSpPr>
        <p:spPr>
          <a:xfrm rot="644575">
            <a:off x="6361890" y="3258274"/>
            <a:ext cx="885217" cy="156626"/>
          </a:xfrm>
          <a:prstGeom prst="lef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7" name="TextBox 6"/>
          <p:cNvSpPr txBox="1"/>
          <p:nvPr/>
        </p:nvSpPr>
        <p:spPr>
          <a:xfrm>
            <a:off x="5072749" y="4046706"/>
            <a:ext cx="788999" cy="523220"/>
          </a:xfrm>
          <a:prstGeom prst="rect">
            <a:avLst/>
          </a:prstGeom>
          <a:noFill/>
        </p:spPr>
        <p:txBody>
          <a:bodyPr wrap="none" rtlCol="0">
            <a:spAutoFit/>
          </a:bodyPr>
          <a:lstStyle/>
          <a:p>
            <a:pPr algn="ctr"/>
            <a:r>
              <a:rPr lang="en-US" spc="-150" dirty="0" smtClean="0">
                <a:solidFill>
                  <a:srgbClr val="FFC000"/>
                </a:solidFill>
              </a:rPr>
              <a:t>Ultrasonic</a:t>
            </a:r>
          </a:p>
          <a:p>
            <a:pPr algn="ctr"/>
            <a:r>
              <a:rPr lang="en-US" spc="-150" dirty="0" smtClean="0">
                <a:solidFill>
                  <a:srgbClr val="FFC000"/>
                </a:solidFill>
              </a:rPr>
              <a:t>Sensors</a:t>
            </a:r>
            <a:endParaRPr lang="en-US" spc="-150" dirty="0">
              <a:solidFill>
                <a:srgbClr val="FFC000"/>
              </a:solidFill>
            </a:endParaRPr>
          </a:p>
        </p:txBody>
      </p:sp>
      <p:cxnSp>
        <p:nvCxnSpPr>
          <p:cNvPr id="9" name="Straight Arrow Connector 8"/>
          <p:cNvCxnSpPr>
            <a:stCxn id="7" idx="3"/>
          </p:cNvCxnSpPr>
          <p:nvPr/>
        </p:nvCxnSpPr>
        <p:spPr>
          <a:xfrm flipV="1">
            <a:off x="5861748" y="4143983"/>
            <a:ext cx="493301" cy="16433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3D processing</a:t>
            </a:r>
          </a:p>
        </p:txBody>
      </p:sp>
      <p:sp>
        <p:nvSpPr>
          <p:cNvPr id="177" name="Shape 177"/>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rtl="0">
              <a:spcBef>
                <a:spcPts val="0"/>
              </a:spcBef>
              <a:buNone/>
            </a:pPr>
            <a:r>
              <a:rPr lang="en" sz="2400"/>
              <a:t>Method : </a:t>
            </a:r>
            <a:r>
              <a:rPr lang="en" sz="2400" b="1"/>
              <a:t>Structure-from-Motion</a:t>
            </a:r>
          </a:p>
        </p:txBody>
      </p:sp>
      <p:sp>
        <p:nvSpPr>
          <p:cNvPr id="178" name="Shape 178"/>
          <p:cNvSpPr txBox="1"/>
          <p:nvPr/>
        </p:nvSpPr>
        <p:spPr>
          <a:xfrm>
            <a:off x="387900" y="2001450"/>
            <a:ext cx="8490900" cy="2412900"/>
          </a:xfrm>
          <a:prstGeom prst="rect">
            <a:avLst/>
          </a:prstGeom>
          <a:noFill/>
          <a:ln>
            <a:noFill/>
          </a:ln>
        </p:spPr>
        <p:txBody>
          <a:bodyPr lIns="91425" tIns="91425" rIns="91425" bIns="91425" anchor="t" anchorCtr="0">
            <a:noAutofit/>
          </a:bodyPr>
          <a:lstStyle/>
          <a:p>
            <a:pPr lvl="0">
              <a:spcBef>
                <a:spcPts val="0"/>
              </a:spcBef>
              <a:buNone/>
            </a:pPr>
            <a:r>
              <a:rPr lang="en" sz="2400">
                <a:solidFill>
                  <a:srgbClr val="FFFFFF"/>
                </a:solidFill>
                <a:latin typeface="Roboto"/>
                <a:ea typeface="Roboto"/>
                <a:cs typeface="Roboto"/>
                <a:sym typeface="Roboto"/>
              </a:rPr>
              <a:t>Workflow : </a:t>
            </a:r>
          </a:p>
          <a:p>
            <a:pPr lvl="0">
              <a:spcBef>
                <a:spcPts val="0"/>
              </a:spcBef>
              <a:buNone/>
            </a:pPr>
            <a:endParaRPr>
              <a:solidFill>
                <a:srgbClr val="FFFFFF"/>
              </a:solidFill>
            </a:endParaRPr>
          </a:p>
          <a:p>
            <a:pPr lvl="0">
              <a:spcBef>
                <a:spcPts val="0"/>
              </a:spcBef>
              <a:buNone/>
            </a:pPr>
            <a:r>
              <a:rPr lang="en" sz="2400" b="1">
                <a:solidFill>
                  <a:srgbClr val="FFFFFF"/>
                </a:solidFill>
              </a:rPr>
              <a:t>Drone -&gt; Images -&gt; Visual SFM -&gt; 3D point clouds -&gt; Mesh Lab</a:t>
            </a:r>
          </a:p>
        </p:txBody>
      </p:sp>
      <p:pic>
        <p:nvPicPr>
          <p:cNvPr id="179" name="Shape 179" descr="Image result for 3d modelling png"/>
          <p:cNvPicPr preferRelativeResize="0"/>
          <p:nvPr/>
        </p:nvPicPr>
        <p:blipFill>
          <a:blip r:embed="rId3">
            <a:alphaModFix/>
          </a:blip>
          <a:stretch>
            <a:fillRect/>
          </a:stretch>
        </p:blipFill>
        <p:spPr>
          <a:xfrm>
            <a:off x="7200900" y="366624"/>
            <a:ext cx="1500499" cy="149730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87900" y="458025"/>
            <a:ext cx="8368200" cy="686100"/>
          </a:xfrm>
          <a:prstGeom prst="rect">
            <a:avLst/>
          </a:prstGeom>
        </p:spPr>
        <p:txBody>
          <a:bodyPr lIns="91425" tIns="91425" rIns="91425" bIns="91425" anchor="b" anchorCtr="0">
            <a:noAutofit/>
          </a:bodyPr>
          <a:lstStyle/>
          <a:p>
            <a:pPr lvl="0">
              <a:spcBef>
                <a:spcPts val="0"/>
              </a:spcBef>
              <a:buNone/>
            </a:pPr>
            <a:r>
              <a:rPr lang="en"/>
              <a:t>Structure From Motion(SFM)</a:t>
            </a:r>
          </a:p>
        </p:txBody>
      </p:sp>
      <p:sp>
        <p:nvSpPr>
          <p:cNvPr id="185" name="Shape 185"/>
          <p:cNvSpPr txBox="1">
            <a:spLocks noGrp="1"/>
          </p:cNvSpPr>
          <p:nvPr>
            <p:ph type="body" idx="1"/>
          </p:nvPr>
        </p:nvSpPr>
        <p:spPr>
          <a:xfrm>
            <a:off x="387900" y="1489824"/>
            <a:ext cx="8368200" cy="3078900"/>
          </a:xfrm>
          <a:prstGeom prst="rect">
            <a:avLst/>
          </a:prstGeom>
        </p:spPr>
        <p:txBody>
          <a:bodyPr lIns="91425" tIns="91425" rIns="91425" bIns="91425" anchor="t" anchorCtr="0">
            <a:noAutofit/>
          </a:bodyPr>
          <a:lstStyle/>
          <a:p>
            <a:pPr lvl="0" algn="just" rtl="0">
              <a:lnSpc>
                <a:spcPct val="100000"/>
              </a:lnSpc>
              <a:spcBef>
                <a:spcPts val="0"/>
              </a:spcBef>
              <a:spcAft>
                <a:spcPts val="0"/>
              </a:spcAft>
              <a:buNone/>
            </a:pPr>
            <a:r>
              <a:rPr lang="en"/>
              <a:t>Sequences of 2D images →3D model</a:t>
            </a:r>
          </a:p>
          <a:p>
            <a:pPr lvl="0" algn="just" rtl="0">
              <a:lnSpc>
                <a:spcPct val="100000"/>
              </a:lnSpc>
              <a:spcBef>
                <a:spcPts val="0"/>
              </a:spcBef>
              <a:spcAft>
                <a:spcPts val="0"/>
              </a:spcAft>
              <a:buNone/>
            </a:pPr>
            <a:endParaRPr/>
          </a:p>
          <a:p>
            <a:pPr lvl="0" algn="just" rtl="0">
              <a:lnSpc>
                <a:spcPct val="100000"/>
              </a:lnSpc>
              <a:spcBef>
                <a:spcPts val="0"/>
              </a:spcBef>
              <a:spcAft>
                <a:spcPts val="0"/>
              </a:spcAft>
              <a:buNone/>
            </a:pPr>
            <a:r>
              <a:rPr lang="en" b="1"/>
              <a:t>Bag of visual words</a:t>
            </a:r>
            <a:r>
              <a:rPr lang="en"/>
              <a:t> is used in image classification.Three major steps involved</a:t>
            </a:r>
          </a:p>
          <a:p>
            <a:pPr lvl="0" algn="just" rtl="0">
              <a:lnSpc>
                <a:spcPct val="100000"/>
              </a:lnSpc>
              <a:spcBef>
                <a:spcPts val="0"/>
              </a:spcBef>
              <a:spcAft>
                <a:spcPts val="0"/>
              </a:spcAft>
              <a:buNone/>
            </a:pPr>
            <a:endParaRPr/>
          </a:p>
          <a:p>
            <a:pPr marL="457200" lvl="0" indent="-228600" algn="just" rtl="0">
              <a:lnSpc>
                <a:spcPct val="100000"/>
              </a:lnSpc>
              <a:spcBef>
                <a:spcPts val="0"/>
              </a:spcBef>
              <a:spcAft>
                <a:spcPts val="0"/>
              </a:spcAft>
              <a:buAutoNum type="arabicPeriod"/>
            </a:pPr>
            <a:r>
              <a:rPr lang="en"/>
              <a:t>Feature detection</a:t>
            </a:r>
          </a:p>
          <a:p>
            <a:pPr marL="457200" lvl="0" indent="-228600" algn="just" rtl="0">
              <a:lnSpc>
                <a:spcPct val="100000"/>
              </a:lnSpc>
              <a:spcBef>
                <a:spcPts val="0"/>
              </a:spcBef>
              <a:spcAft>
                <a:spcPts val="0"/>
              </a:spcAft>
              <a:buAutoNum type="arabicPeriod"/>
            </a:pPr>
            <a:r>
              <a:rPr lang="en"/>
              <a:t>Feature description(SIFT)</a:t>
            </a:r>
          </a:p>
          <a:p>
            <a:pPr marL="457200" lvl="0" indent="-228600" algn="just" rtl="0">
              <a:lnSpc>
                <a:spcPct val="100000"/>
              </a:lnSpc>
              <a:spcBef>
                <a:spcPts val="0"/>
              </a:spcBef>
              <a:spcAft>
                <a:spcPts val="0"/>
              </a:spcAft>
              <a:buAutoNum type="arabicPeriod"/>
            </a:pPr>
            <a:r>
              <a:rPr lang="en"/>
              <a:t>CodeBook Generation</a:t>
            </a:r>
          </a:p>
          <a:p>
            <a:pPr lvl="0" algn="just" rtl="0">
              <a:lnSpc>
                <a:spcPct val="100000"/>
              </a:lnSpc>
              <a:spcBef>
                <a:spcPts val="0"/>
              </a:spcBef>
              <a:spcAft>
                <a:spcPts val="0"/>
              </a:spcAft>
              <a:buNone/>
            </a:pPr>
            <a:endParaRPr/>
          </a:p>
          <a:p>
            <a:pPr lvl="0" algn="just" rtl="0">
              <a:lnSpc>
                <a:spcPct val="100000"/>
              </a:lnSpc>
              <a:spcBef>
                <a:spcPts val="0"/>
              </a:spcBef>
              <a:spcAft>
                <a:spcPts val="0"/>
              </a:spcAft>
              <a:buNone/>
            </a:pPr>
            <a:r>
              <a:rPr lang="en" b="1"/>
              <a:t>Working of SFM</a:t>
            </a:r>
          </a:p>
          <a:p>
            <a:pPr lvl="0" rtl="0">
              <a:lnSpc>
                <a:spcPct val="100000"/>
              </a:lnSpc>
              <a:spcBef>
                <a:spcPts val="0"/>
              </a:spcBef>
              <a:spcAft>
                <a:spcPts val="0"/>
              </a:spcAft>
              <a:buNone/>
            </a:pPr>
            <a:r>
              <a:rPr lang="en"/>
              <a:t>Image input-&gt;pairwise image mapping-&gt;sparse reconstruction-&gt;Dense reconstruction</a:t>
            </a: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738</Words>
  <Application>Microsoft Office PowerPoint</Application>
  <PresentationFormat>On-screen Show (16:9)</PresentationFormat>
  <Paragraphs>120</Paragraphs>
  <Slides>20</Slides>
  <Notes>20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Calibri</vt:lpstr>
      <vt:lpstr>Roboto Slab</vt:lpstr>
      <vt:lpstr>Roboto</vt:lpstr>
      <vt:lpstr>Times New Roman</vt:lpstr>
      <vt:lpstr>Arial</vt:lpstr>
      <vt:lpstr>marina</vt:lpstr>
      <vt:lpstr>marina</vt:lpstr>
      <vt:lpstr>Autonomous Drone</vt:lpstr>
      <vt:lpstr>Our objective</vt:lpstr>
      <vt:lpstr>Our solution</vt:lpstr>
      <vt:lpstr>Drone equipments</vt:lpstr>
      <vt:lpstr>Waypoint setting</vt:lpstr>
      <vt:lpstr>Image acquisitions</vt:lpstr>
      <vt:lpstr>Camera Stabilization</vt:lpstr>
      <vt:lpstr>3D processing</vt:lpstr>
      <vt:lpstr>Structure From Motion(SFM)</vt:lpstr>
      <vt:lpstr>Sensor Integration with Raspberry Pi </vt:lpstr>
      <vt:lpstr>Obstacle Detection</vt:lpstr>
      <vt:lpstr>PowerPoint Presentation</vt:lpstr>
      <vt:lpstr>Obstacle Avoidance</vt:lpstr>
      <vt:lpstr>PowerPoint Presentation</vt:lpstr>
      <vt:lpstr>4G LTE Connectivity</vt:lpstr>
      <vt:lpstr>Use 4G LTE ultra fast internet connectivity</vt:lpstr>
      <vt:lpstr>Smart Drone App</vt:lpstr>
      <vt:lpstr>Waypoint Navigation</vt:lpstr>
      <vt:lpstr>Future works</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Drone</dc:title>
  <cp:lastModifiedBy>Windows User</cp:lastModifiedBy>
  <cp:revision>7</cp:revision>
  <dcterms:modified xsi:type="dcterms:W3CDTF">2017-06-11T15:26:20Z</dcterms:modified>
</cp:coreProperties>
</file>